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1" r:id="rId2"/>
    <p:sldId id="430" r:id="rId3"/>
    <p:sldId id="432" r:id="rId4"/>
    <p:sldId id="434" r:id="rId5"/>
    <p:sldId id="435" r:id="rId6"/>
    <p:sldId id="433" r:id="rId7"/>
    <p:sldId id="437" r:id="rId8"/>
    <p:sldId id="436" r:id="rId9"/>
    <p:sldId id="438" r:id="rId10"/>
    <p:sldId id="439" r:id="rId11"/>
    <p:sldId id="440" r:id="rId12"/>
    <p:sldId id="431" r:id="rId13"/>
    <p:sldId id="441" r:id="rId14"/>
    <p:sldId id="442" r:id="rId15"/>
    <p:sldId id="448" r:id="rId16"/>
    <p:sldId id="463" r:id="rId17"/>
    <p:sldId id="449" r:id="rId18"/>
    <p:sldId id="452" r:id="rId19"/>
    <p:sldId id="450" r:id="rId20"/>
    <p:sldId id="443" r:id="rId21"/>
    <p:sldId id="453" r:id="rId22"/>
    <p:sldId id="454" r:id="rId23"/>
    <p:sldId id="456" r:id="rId24"/>
    <p:sldId id="457" r:id="rId25"/>
    <p:sldId id="458" r:id="rId26"/>
    <p:sldId id="447" r:id="rId27"/>
    <p:sldId id="444" r:id="rId28"/>
    <p:sldId id="445" r:id="rId29"/>
    <p:sldId id="459" r:id="rId30"/>
    <p:sldId id="460" r:id="rId31"/>
    <p:sldId id="462" r:id="rId32"/>
    <p:sldId id="281" r:id="rId33"/>
    <p:sldId id="420" r:id="rId34"/>
    <p:sldId id="421" r:id="rId35"/>
    <p:sldId id="404" r:id="rId36"/>
    <p:sldId id="422" r:id="rId37"/>
    <p:sldId id="423" r:id="rId38"/>
    <p:sldId id="426" r:id="rId39"/>
    <p:sldId id="424" r:id="rId40"/>
    <p:sldId id="425" r:id="rId41"/>
    <p:sldId id="427" r:id="rId42"/>
    <p:sldId id="428" r:id="rId43"/>
    <p:sldId id="464" r:id="rId44"/>
    <p:sldId id="465" r:id="rId45"/>
    <p:sldId id="466" r:id="rId46"/>
    <p:sldId id="46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842D"/>
    <a:srgbClr val="6E1C14"/>
    <a:srgbClr val="C04F15"/>
    <a:srgbClr val="0F9ED5"/>
    <a:srgbClr val="F7E2F5"/>
    <a:srgbClr val="CFECF7"/>
    <a:srgbClr val="A19A6E"/>
    <a:srgbClr val="275317"/>
    <a:srgbClr val="7030A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>
        <p:scale>
          <a:sx n="100" d="100"/>
          <a:sy n="100" d="100"/>
        </p:scale>
        <p:origin x="26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0C40-A65D-4D9C-9C9F-8C3EF1C5D69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FE204-1D4F-4AE8-9B07-B1F8C6DBA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9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FE204-1D4F-4AE8-9B07-B1F8C6DBAA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DEC7-A5B0-105A-814F-DC074AB2E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9C3F2-1479-20AA-DBD1-325F135F3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FCE8-A999-2377-D6ED-5828DDC2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B2C9B-39D5-5822-3D7C-D8E30717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1D311-C349-D4E6-F4C5-794A541D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2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6BDF-47E3-D159-5AA0-A55AE91F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0DA1F-EA30-B2B7-87D0-5D434464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0D0A3-3B23-1F62-D2B6-0C7CAF92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85EBF-83CB-E59A-2595-3023E509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05B1E-CD93-9635-7C65-1E5C82FD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6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33C0A6-13B7-C898-9E11-C47136EA9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EB913-F3EB-B9FE-C5E9-2624E7A4A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02EB2-F067-7F60-7CA7-8A534ABF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ADA9A-FCAE-28CF-3C1B-833BAB83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2B2EE-A9D8-A25C-6CC8-8CFFFC3D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86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54B0-A463-D224-B26F-8FF20930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77B65-A673-7923-325D-92B3A274E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E6613-F5D5-78B9-99C8-D223DD1E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B35F-17E0-3599-2C4B-2BB679B2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7B72B-F5D5-32B1-7E36-726C82E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E507-1AE0-B909-DDEE-6893245A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67464-957E-09B1-B160-88109059E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57ADB-6DD2-A600-BA50-6BD02A0C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65B9A-0F93-949E-58ED-85F6F244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7CA81-0E21-B7D7-5B53-D13C626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6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B3E6-1B6D-698F-4854-2BC3AC83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4709-0283-8C41-413A-D2FDD74E7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4EB13-0518-98CE-EBCC-DBF0CF72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81BA6-03B4-CDC1-6408-B4B18518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CD128-5458-7666-426E-F6DE1A65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F6A67-EEF6-4896-0AFA-90016A6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A72F-2552-0D36-7EF2-3BC37EA6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434CE-712D-08C4-6FE8-0C9C844E2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A3A00-ECA8-606C-BD14-37BDBD810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E4AB48-571C-EE34-3E2F-BAD259DC7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C8BF5-3456-AB34-65DC-8E14AB00B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C0AF6-EBE0-717C-7CBD-06F3DE1B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5AF46-2D63-BCC0-B8AF-E8337675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DB5834-C98D-482C-955F-4FC543B0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8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FE33-C432-E7CF-39BE-E9DC18D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31729-52C3-11D8-C676-B6AF02F5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D2DF-F11D-8401-57E7-03E517A4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D0539-BC76-0733-B4B7-D4C23942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5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5352BA-9E07-8F92-2AD1-76C179B4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8BCF3-9E5E-3FDF-2A83-90721A16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46E-65BD-FCF1-E178-15E0CF6D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215A-E651-0C35-62C0-C346C52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72A9-FC67-52CC-D4FB-747260D95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4919B-02A7-01B0-8983-5903F270C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37DA7-20ED-1E5C-F8FE-2F2C4F8A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36B7-A1F9-01FD-F437-3A35A7302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0B8D5-24AE-6375-3580-4E549933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4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3BCD-B7DE-8410-AE24-4E021A02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95341-437A-E813-9071-B46BF39B0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542EC-0E56-7764-8601-8C9656EEE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3E261-8E21-62BD-2122-7ACA2936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FFAB7-D4CA-EF06-4EC9-EDB0C313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940F6-A3CC-D894-6E0B-4DDD8BAC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8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EB20F3-7533-DAC9-C290-094CFB2D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7E83E-6F72-5621-3B89-C80A343E1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9C4E-E6E7-D04B-48B9-1BAFF0DCB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EE3BB-41B4-4E9C-A5D0-3EA9CF59A4C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4764F-C212-FB35-7FF7-DE29E759A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41E18-925E-4B42-77E4-CE39584DA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90EDA-346D-4405-B8D5-300FEFF2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7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bocca/occa" TargetMode="External"/><Relationship Id="rId2" Type="http://schemas.openxmlformats.org/officeDocument/2006/relationships/hyperlink" Target="https://libocca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GPU:%20SIMD%20parallel%20executi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microsoft.com/office/2007/relationships/hdphoto" Target="../media/hdphoto5.wdp"/><Relationship Id="rId12" Type="http://schemas.microsoft.com/office/2007/relationships/hdphoto" Target="../media/hdphoto6.wdp"/><Relationship Id="rId2" Type="http://schemas.openxmlformats.org/officeDocument/2006/relationships/image" Target="../media/image3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microsoft.com/office/2007/relationships/hdphoto" Target="../media/hdphoto4.wdp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B3150-BD2E-0DF9-2DD4-DDA93805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C3CD840C-DCEC-5BA7-F2A7-777794D5E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6697" y="4561248"/>
            <a:ext cx="3898606" cy="5627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 b="1" dirty="0">
                <a:latin typeface="Exo 2" pitchFamily="2" charset="0"/>
                <a:cs typeface="Segoe UI Light" panose="020B0502040204020203" pitchFamily="34" charset="0"/>
              </a:rPr>
              <a:t>Andrew C. Kirby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918AF-2701-4DAB-B5E5-4ACAC9F9EF3A}"/>
              </a:ext>
            </a:extLst>
          </p:cNvPr>
          <p:cNvSpPr txBox="1"/>
          <p:nvPr/>
        </p:nvSpPr>
        <p:spPr>
          <a:xfrm>
            <a:off x="0" y="534647"/>
            <a:ext cx="12192000" cy="2145268"/>
          </a:xfrm>
          <a:prstGeom prst="roundRect">
            <a:avLst/>
          </a:prstGeom>
          <a:solidFill>
            <a:srgbClr val="FFFFFF">
              <a:alpha val="7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ln w="12700">
                  <a:solidFill>
                    <a:srgbClr val="29E3DA"/>
                  </a:solidFill>
                </a:ln>
                <a:solidFill>
                  <a:sysClr val="windowText" lastClr="000000"/>
                </a:solidFill>
                <a:effectLst/>
                <a:latin typeface="Exo 2" pitchFamily="2" charset="0"/>
              </a:rPr>
              <a:t>Intro to GPU Programming </a:t>
            </a:r>
            <a:br>
              <a:rPr lang="en-US" sz="6000" b="1" i="0" dirty="0">
                <a:ln w="12700">
                  <a:solidFill>
                    <a:srgbClr val="29E3DA"/>
                  </a:solidFill>
                </a:ln>
                <a:solidFill>
                  <a:sysClr val="windowText" lastClr="000000"/>
                </a:solidFill>
                <a:effectLst/>
                <a:latin typeface="Exo 2" pitchFamily="2" charset="0"/>
              </a:rPr>
            </a:br>
            <a:r>
              <a:rPr lang="en-US" sz="3600" b="1" i="0" dirty="0">
                <a:ln w="12700">
                  <a:solidFill>
                    <a:srgbClr val="29E3DA"/>
                  </a:solidFill>
                </a:ln>
                <a:solidFill>
                  <a:sysClr val="windowText" lastClr="000000"/>
                </a:solidFill>
                <a:effectLst/>
                <a:latin typeface="Exo 2" pitchFamily="2" charset="0"/>
              </a:rPr>
              <a:t>&amp;</a:t>
            </a:r>
            <a:r>
              <a:rPr lang="en-US" sz="6000" b="1" i="0" dirty="0">
                <a:ln w="12700">
                  <a:solidFill>
                    <a:srgbClr val="29E3DA"/>
                  </a:solidFill>
                </a:ln>
                <a:solidFill>
                  <a:sysClr val="windowText" lastClr="000000"/>
                </a:solidFill>
                <a:effectLst/>
                <a:latin typeface="Exo 2" pitchFamily="2" charset="0"/>
              </a:rPr>
              <a:t> OCCA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39CE-06C2-6827-4D36-101C77944941}"/>
              </a:ext>
            </a:extLst>
          </p:cNvPr>
          <p:cNvSpPr txBox="1">
            <a:spLocks/>
          </p:cNvSpPr>
          <p:nvPr/>
        </p:nvSpPr>
        <p:spPr>
          <a:xfrm>
            <a:off x="4246411" y="2626732"/>
            <a:ext cx="3699178" cy="98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xo 2" pitchFamily="2" charset="0"/>
              </a:rPr>
              <a:t>March 18-19, 2025</a:t>
            </a:r>
          </a:p>
          <a:p>
            <a:r>
              <a:rPr lang="en-US" b="1" dirty="0">
                <a:latin typeface="Exo 2" pitchFamily="2" charset="0"/>
              </a:rPr>
              <a:t>University of Minnesota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CD307-C4CF-EFE8-17CA-A8226318BB72}"/>
              </a:ext>
            </a:extLst>
          </p:cNvPr>
          <p:cNvSpPr txBox="1"/>
          <p:nvPr/>
        </p:nvSpPr>
        <p:spPr>
          <a:xfrm>
            <a:off x="3815622" y="5807263"/>
            <a:ext cx="4097768" cy="983694"/>
          </a:xfrm>
          <a:prstGeom prst="roundRect">
            <a:avLst>
              <a:gd name="adj" fmla="val 27075"/>
            </a:avLst>
          </a:prstGeom>
          <a:solidFill>
            <a:srgbClr val="FCFC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latin typeface="Exo 2" pitchFamily="2" charset="0"/>
                <a:hlinkClick r:id="rId2"/>
              </a:rPr>
              <a:t>libocca.org</a:t>
            </a:r>
            <a:endParaRPr lang="en-US" sz="2400" b="1" dirty="0">
              <a:latin typeface="Exo 2" pitchFamily="2" charset="0"/>
              <a:hlinkClick r:id="rId3"/>
            </a:endParaRPr>
          </a:p>
          <a:p>
            <a:pPr algn="ctr"/>
            <a:r>
              <a:rPr lang="en-US" sz="2400" b="1" dirty="0">
                <a:latin typeface="Exo 2" pitchFamily="2" charset="0"/>
                <a:hlinkClick r:id="rId3"/>
              </a:rPr>
              <a:t>github.com/libocca/occa</a:t>
            </a:r>
            <a:endParaRPr lang="en-US" sz="2400" b="1" dirty="0">
              <a:latin typeface="Exo 2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8CE85-2D5B-FBC9-79AA-E9366241CB89}"/>
              </a:ext>
            </a:extLst>
          </p:cNvPr>
          <p:cNvSpPr txBox="1"/>
          <p:nvPr/>
        </p:nvSpPr>
        <p:spPr>
          <a:xfrm>
            <a:off x="9474741" y="6138141"/>
            <a:ext cx="264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Adapted from </a:t>
            </a:r>
            <a:br>
              <a:rPr lang="en-US" dirty="0">
                <a:hlinkClick r:id="rId4"/>
              </a:rPr>
            </a:br>
            <a:r>
              <a:rPr lang="en-US" dirty="0">
                <a:hlinkClick r:id="rId4"/>
              </a:rPr>
              <a:t>Tim Warburton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5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3CC6-0C8D-3D45-CB23-D80971F7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GPU Threading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99F810-DE70-ED02-C4BF-98184BCD6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2424" y="1459148"/>
            <a:ext cx="12457888" cy="553828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Programmer partitions a compute task into kernel code:</a:t>
            </a:r>
          </a:p>
          <a:p>
            <a:pPr lvl="1"/>
            <a:r>
              <a:rPr lang="en-US" dirty="0"/>
              <a:t>Programmer assigns kernel code to independent work-blocks: </a:t>
            </a:r>
          </a:p>
          <a:p>
            <a:pPr lvl="2"/>
            <a:r>
              <a:rPr lang="en-US" sz="2400" dirty="0"/>
              <a:t>Work-block assigned to a core with sufficient resources to process it:</a:t>
            </a:r>
          </a:p>
          <a:p>
            <a:pPr lvl="3"/>
            <a:r>
              <a:rPr lang="en-US" sz="2400" dirty="0"/>
              <a:t>Each core processes work-block kernel code with a work-group of “threads”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The work-group is batch processed in sub-groups of SIMD* work-items.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Each work-item processed by a “thread” passing through a SIMD lane.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 stalling SIMD group of “threads” is idled until it can continue.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“Threads” in a work-group can collaborate through shared memory.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The work-block stays resident until completed by core (using resources).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 </a:t>
            </a:r>
            <a:r>
              <a:rPr lang="en-US" sz="2400" b="1" dirty="0"/>
              <a:t>Main assumption</a:t>
            </a:r>
            <a:r>
              <a:rPr lang="en-US" sz="2400" dirty="0"/>
              <a:t>: same instructions for independent work-groups.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sz="2400" dirty="0"/>
              <a:t>	*</a:t>
            </a:r>
            <a:r>
              <a:rPr lang="en-US" sz="1800" dirty="0"/>
              <a:t> SIMD here is the number of ALUs in one of the core’s vector unit.</a:t>
            </a:r>
            <a:r>
              <a:rPr lang="en-US" sz="2600" dirty="0"/>
              <a:t>	</a:t>
            </a:r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8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1259-0B6E-55D8-A1EC-BDF074C0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5020"/>
            <a:ext cx="10515600" cy="1325563"/>
          </a:xfrm>
        </p:spPr>
        <p:txBody>
          <a:bodyPr/>
          <a:lstStyle/>
          <a:p>
            <a:r>
              <a:rPr lang="en-US" b="1" dirty="0"/>
              <a:t>GPU S/W Abstraction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A04B0-5403-7D96-C185-E3347878818D}"/>
              </a:ext>
            </a:extLst>
          </p:cNvPr>
          <p:cNvGrpSpPr/>
          <p:nvPr/>
        </p:nvGrpSpPr>
        <p:grpSpPr>
          <a:xfrm>
            <a:off x="1431457" y="892988"/>
            <a:ext cx="9329087" cy="462201"/>
            <a:chOff x="1471325" y="1586898"/>
            <a:chExt cx="9329087" cy="4622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AFDABF-1746-8450-7DAF-429BF66548CE}"/>
                </a:ext>
              </a:extLst>
            </p:cNvPr>
            <p:cNvSpPr txBox="1"/>
            <p:nvPr/>
          </p:nvSpPr>
          <p:spPr>
            <a:xfrm>
              <a:off x="1471325" y="1586898"/>
              <a:ext cx="2163044" cy="462201"/>
            </a:xfrm>
            <a:prstGeom prst="round2DiagRect">
              <a:avLst>
                <a:gd name="adj1" fmla="val 0"/>
                <a:gd name="adj2" fmla="val 35432"/>
              </a:avLst>
            </a:prstGeom>
            <a:solidFill>
              <a:schemeClr val="bg1">
                <a:lumMod val="95000"/>
                <a:alpha val="67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b="1" dirty="0"/>
                <a:t>Threads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DABA81-376E-4FAD-F4C9-BD7DFB008CE1}"/>
                </a:ext>
              </a:extLst>
            </p:cNvPr>
            <p:cNvSpPr txBox="1"/>
            <p:nvPr/>
          </p:nvSpPr>
          <p:spPr>
            <a:xfrm>
              <a:off x="5054347" y="1586898"/>
              <a:ext cx="2163044" cy="462201"/>
            </a:xfrm>
            <a:prstGeom prst="round2DiagRect">
              <a:avLst>
                <a:gd name="adj1" fmla="val 0"/>
                <a:gd name="adj2" fmla="val 35432"/>
              </a:avLst>
            </a:prstGeom>
            <a:solidFill>
              <a:schemeClr val="bg1">
                <a:lumMod val="95000"/>
                <a:alpha val="67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b="1" dirty="0"/>
                <a:t>Blocks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ECCB6F-8567-FE10-C634-06D39B27E684}"/>
                </a:ext>
              </a:extLst>
            </p:cNvPr>
            <p:cNvSpPr txBox="1"/>
            <p:nvPr/>
          </p:nvSpPr>
          <p:spPr>
            <a:xfrm>
              <a:off x="8637368" y="1586898"/>
              <a:ext cx="2163044" cy="462201"/>
            </a:xfrm>
            <a:prstGeom prst="round2DiagRect">
              <a:avLst>
                <a:gd name="adj1" fmla="val 0"/>
                <a:gd name="adj2" fmla="val 35432"/>
              </a:avLst>
            </a:prstGeom>
            <a:solidFill>
              <a:schemeClr val="bg1">
                <a:lumMod val="95000"/>
                <a:alpha val="67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b="1" dirty="0"/>
                <a:t>Grids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C69B0EE-7394-04A2-FBA5-A19E3035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75" y="1634261"/>
            <a:ext cx="1668614" cy="1613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14C829-310C-3DF1-DC5A-59F29F0F05D6}"/>
              </a:ext>
            </a:extLst>
          </p:cNvPr>
          <p:cNvSpPr txBox="1"/>
          <p:nvPr/>
        </p:nvSpPr>
        <p:spPr>
          <a:xfrm>
            <a:off x="890080" y="3297178"/>
            <a:ext cx="3307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Kernel is executed by threads processed by a CUDA 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584CF-1229-E9DF-7A6A-04D5CFF78264}"/>
              </a:ext>
            </a:extLst>
          </p:cNvPr>
          <p:cNvSpPr txBox="1"/>
          <p:nvPr/>
        </p:nvSpPr>
        <p:spPr>
          <a:xfrm>
            <a:off x="4613811" y="2958242"/>
            <a:ext cx="29643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1024 max threads / block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32 threads executed simultaneously in a </a:t>
            </a:r>
            <a:r>
              <a:rPr lang="en-US" b="1" i="1" dirty="0">
                <a:solidFill>
                  <a:srgbClr val="00B050"/>
                </a:solidFill>
              </a:rPr>
              <a:t>WARP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784394-1B67-9EDA-6789-3EB8A7AC0720}"/>
              </a:ext>
            </a:extLst>
          </p:cNvPr>
          <p:cNvGrpSpPr/>
          <p:nvPr/>
        </p:nvGrpSpPr>
        <p:grpSpPr>
          <a:xfrm>
            <a:off x="8414426" y="1490840"/>
            <a:ext cx="2529191" cy="1703355"/>
            <a:chOff x="7788613" y="3796015"/>
            <a:chExt cx="2529191" cy="17033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4D85-A537-B1F4-88F3-CD117D78EF28}"/>
                </a:ext>
              </a:extLst>
            </p:cNvPr>
            <p:cNvSpPr/>
            <p:nvPr/>
          </p:nvSpPr>
          <p:spPr>
            <a:xfrm>
              <a:off x="7788613" y="3796015"/>
              <a:ext cx="2529191" cy="17033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E79F330-ED20-FCCF-6CAD-18D9D5C1B076}"/>
                </a:ext>
              </a:extLst>
            </p:cNvPr>
            <p:cNvGrpSpPr/>
            <p:nvPr/>
          </p:nvGrpSpPr>
          <p:grpSpPr>
            <a:xfrm>
              <a:off x="7911027" y="3921861"/>
              <a:ext cx="2284362" cy="1451663"/>
              <a:chOff x="7936159" y="3093408"/>
              <a:chExt cx="2284362" cy="145166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271122E-EB86-27F2-F2FE-820C4AA9C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40829" y="3093408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7C51BE1-CD4F-8D1E-A154-1E82D7313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30521" y="3093408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C6F1AE0-A436-0209-AD1D-1048B0C73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20213" y="3093408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096856B-B3D6-0EAD-920A-EA1FDD799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6159" y="3867925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5DB932B-D14A-8CC1-4C8F-8E4F6DF64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5851" y="3867925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59D2A10-AF9E-3FCB-A486-C48D1108C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15543" y="3867925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3F1ED55-6823-F4AF-17C5-3552D0F4E533}"/>
              </a:ext>
            </a:extLst>
          </p:cNvPr>
          <p:cNvSpPr txBox="1"/>
          <p:nvPr/>
        </p:nvSpPr>
        <p:spPr>
          <a:xfrm>
            <a:off x="801722" y="4200244"/>
            <a:ext cx="10588557" cy="2439820"/>
          </a:xfrm>
          <a:prstGeom prst="round2DiagRect">
            <a:avLst>
              <a:gd name="adj1" fmla="val 0"/>
              <a:gd name="adj2" fmla="val 14433"/>
            </a:avLst>
          </a:prstGeom>
          <a:solidFill>
            <a:schemeClr val="bg1">
              <a:lumMod val="95000"/>
              <a:alpha val="67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u="sng" dirty="0"/>
              <a:t>Choosing the Right Thread Block Size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 Thread block sizes </a:t>
            </a:r>
            <a:r>
              <a:rPr lang="en-US" sz="2000" dirty="0"/>
              <a:t>are typically chosen in </a:t>
            </a:r>
            <a:r>
              <a:rPr lang="en-US" sz="2000" b="1" dirty="0"/>
              <a:t>multiples of 32 (warp size)</a:t>
            </a:r>
            <a:r>
              <a:rPr lang="en-US" sz="2000" dirty="0"/>
              <a:t> for efficiency.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 Common choices</a:t>
            </a:r>
            <a:r>
              <a:rPr lang="en-US" sz="2000" dirty="0"/>
              <a:t>: 32, 64, 128, 256, 512, or 1,024 threads per block.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 Larger blocks</a:t>
            </a:r>
            <a:r>
              <a:rPr lang="en-US" sz="2000" dirty="0"/>
              <a:t> can improve parallel efficiency but require more shared memory.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 Optimal size</a:t>
            </a:r>
            <a:r>
              <a:rPr lang="en-US" sz="2000" dirty="0"/>
              <a:t> depends on </a:t>
            </a:r>
            <a:r>
              <a:rPr lang="en-US" sz="2000" b="1" dirty="0"/>
              <a:t>register usage, shared memory, and occupancy constraints</a:t>
            </a:r>
            <a:r>
              <a:rPr lang="en-US" sz="2000" dirty="0"/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A5EE9B-0434-67C8-CB88-2AD1708AB97F}"/>
              </a:ext>
            </a:extLst>
          </p:cNvPr>
          <p:cNvSpPr txBox="1"/>
          <p:nvPr/>
        </p:nvSpPr>
        <p:spPr>
          <a:xfrm>
            <a:off x="8284039" y="3502193"/>
            <a:ext cx="3142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One grid per kernel with multiple concurrent kernels</a:t>
            </a:r>
            <a:endParaRPr lang="en-US" b="1" i="1" dirty="0">
              <a:solidFill>
                <a:srgbClr val="00B050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4144C59-BD8C-7835-B4E3-342AE1DED8CA}"/>
              </a:ext>
            </a:extLst>
          </p:cNvPr>
          <p:cNvGrpSpPr/>
          <p:nvPr/>
        </p:nvGrpSpPr>
        <p:grpSpPr>
          <a:xfrm>
            <a:off x="5356509" y="1470044"/>
            <a:ext cx="1478983" cy="1440148"/>
            <a:chOff x="5402216" y="1470044"/>
            <a:chExt cx="1478983" cy="14401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F47201-A9FD-606D-F4E3-1CD512421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2216" y="1470044"/>
              <a:ext cx="1174183" cy="1135348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CD46F20-4517-5121-8E40-C718C687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4616" y="1622444"/>
              <a:ext cx="1174183" cy="1135348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437CF41-9435-76F2-0EFC-781AB577F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7016" y="1774844"/>
              <a:ext cx="1174183" cy="1135348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923322-9070-DB40-28BE-693DD7B66557}"/>
              </a:ext>
            </a:extLst>
          </p:cNvPr>
          <p:cNvGrpSpPr/>
          <p:nvPr/>
        </p:nvGrpSpPr>
        <p:grpSpPr>
          <a:xfrm>
            <a:off x="8566826" y="1643240"/>
            <a:ext cx="2529191" cy="1703355"/>
            <a:chOff x="7788613" y="3796015"/>
            <a:chExt cx="2529191" cy="170335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92CA7B-5B83-954A-CF28-23273425CC89}"/>
                </a:ext>
              </a:extLst>
            </p:cNvPr>
            <p:cNvSpPr/>
            <p:nvPr/>
          </p:nvSpPr>
          <p:spPr>
            <a:xfrm>
              <a:off x="7788613" y="3796015"/>
              <a:ext cx="2529191" cy="17033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4D7B11D-BFE7-156A-C9A3-A785F82F467A}"/>
                </a:ext>
              </a:extLst>
            </p:cNvPr>
            <p:cNvGrpSpPr/>
            <p:nvPr/>
          </p:nvGrpSpPr>
          <p:grpSpPr>
            <a:xfrm>
              <a:off x="7911027" y="3921861"/>
              <a:ext cx="2284362" cy="1451663"/>
              <a:chOff x="7936159" y="3093408"/>
              <a:chExt cx="2284362" cy="1451663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F98A3F02-998B-F566-F648-384F09E77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40829" y="3093408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02900316-7DE8-9D47-CCE8-FD0D3B332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30521" y="3093408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55469C34-7C44-22EB-5493-2B23787F8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20213" y="3093408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6BD49E9F-96E9-99D4-84F0-7CF1FD09F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6159" y="3867925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CA348360-D156-7349-3B09-5B5CE431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5851" y="3867925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0178C11-1790-27BD-4F45-155B994C4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15543" y="3867925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26527CB-6CEC-E105-4DBD-67AB6322EDA8}"/>
              </a:ext>
            </a:extLst>
          </p:cNvPr>
          <p:cNvGrpSpPr/>
          <p:nvPr/>
        </p:nvGrpSpPr>
        <p:grpSpPr>
          <a:xfrm>
            <a:off x="8719226" y="1795640"/>
            <a:ext cx="2529191" cy="1703355"/>
            <a:chOff x="7788613" y="3796015"/>
            <a:chExt cx="2529191" cy="170335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64AF225-3511-DBEA-CFF4-15573365963A}"/>
                </a:ext>
              </a:extLst>
            </p:cNvPr>
            <p:cNvSpPr/>
            <p:nvPr/>
          </p:nvSpPr>
          <p:spPr>
            <a:xfrm>
              <a:off x="7788613" y="3796015"/>
              <a:ext cx="2529191" cy="17033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18DB7A9-6135-3586-734A-0A7C6160518F}"/>
                </a:ext>
              </a:extLst>
            </p:cNvPr>
            <p:cNvGrpSpPr/>
            <p:nvPr/>
          </p:nvGrpSpPr>
          <p:grpSpPr>
            <a:xfrm>
              <a:off x="7911027" y="3921861"/>
              <a:ext cx="2284362" cy="1451663"/>
              <a:chOff x="7936159" y="3093408"/>
              <a:chExt cx="2284362" cy="1451663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6A97FF65-7386-7AA5-0D85-55F6F6192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40829" y="3093408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BB1A8FE9-A64E-BD83-8074-2E2542DB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30521" y="3093408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0A6EAC0A-4863-2C60-3686-03822BA19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20213" y="3093408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B6559821-406D-9FF2-C68B-6790B5C7A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6159" y="3867925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9A1E2945-5B19-5BA7-755B-145B2062A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5851" y="3867925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E466B0A9-D156-8E78-26EC-96B649CB1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15543" y="3867925"/>
                <a:ext cx="700308" cy="677146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43453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4675BA-D781-AA25-25F5-DF2ADFA08DF5}"/>
              </a:ext>
            </a:extLst>
          </p:cNvPr>
          <p:cNvCxnSpPr/>
          <p:nvPr/>
        </p:nvCxnSpPr>
        <p:spPr>
          <a:xfrm flipH="1">
            <a:off x="3728936" y="2885872"/>
            <a:ext cx="2678349" cy="41504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E3F77C-5BB7-DA23-8121-8FD48D408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2" b="89931" l="261" r="92814">
                        <a14:foregroundMark x1="15505" y1="27345" x2="6969" y2="33662"/>
                        <a14:foregroundMark x1="6969" y1="33662" x2="2962" y2="41066"/>
                        <a14:foregroundMark x1="2962" y1="41066" x2="5880" y2="70385"/>
                        <a14:foregroundMark x1="5880" y1="70385" x2="11847" y2="77295"/>
                        <a14:foregroundMark x1="11847" y1="77295" x2="18902" y2="75025"/>
                        <a14:foregroundMark x1="18902" y1="75025" x2="25218" y2="61303"/>
                        <a14:foregroundMark x1="25218" y1="61303" x2="25392" y2="47878"/>
                        <a14:foregroundMark x1="25392" y1="47878" x2="19338" y2="37117"/>
                        <a14:foregroundMark x1="19338" y1="37117" x2="14373" y2="34452"/>
                        <a14:foregroundMark x1="66812" y1="38006" x2="66812" y2="38006"/>
                        <a14:foregroundMark x1="66551" y1="40967" x2="64242" y2="38993"/>
                        <a14:foregroundMark x1="66899" y1="44620" x2="66681" y2="49260"/>
                        <a14:foregroundMark x1="86803" y1="44817" x2="89678" y2="46693"/>
                        <a14:foregroundMark x1="89852" y1="40770" x2="87326" y2="46496"/>
                        <a14:foregroundMark x1="85366" y1="44620" x2="89192" y2="54365"/>
                        <a14:foregroundMark x1="89214" y1="54964" x2="90026" y2="41066"/>
                        <a14:foregroundMark x1="90026" y1="41066" x2="89591" y2="39289"/>
                        <a14:foregroundMark x1="87674" y1="54590" x2="88329" y2="55539"/>
                        <a14:foregroundMark x1="4094" y1="33070" x2="12326" y2="23001"/>
                        <a14:foregroundMark x1="19077" y1="20533" x2="26089" y2="30898"/>
                        <a14:foregroundMark x1="11280" y1="22113" x2="2787" y2="33268"/>
                        <a14:foregroundMark x1="5706" y1="30602" x2="4268" y2="33564"/>
                        <a14:foregroundMark x1="10322" y1="26259" x2="6185" y2="32280"/>
                        <a14:foregroundMark x1="5096" y1="32774" x2="3441" y2="34353"/>
                        <a14:foregroundMark x1="4225" y1="35242" x2="3746" y2="35242"/>
                        <a14:foregroundMark x1="18859" y1="20138" x2="26437" y2="30602"/>
                        <a14:foregroundMark x1="25044" y1="31392" x2="18772" y2="22310"/>
                        <a14:foregroundMark x1="18380" y1="20731" x2="23911" y2="26357"/>
                        <a14:foregroundMark x1="23911" y1="26357" x2="24782" y2="30800"/>
                        <a14:foregroundMark x1="19338" y1="22310" x2="22822" y2="24284"/>
                        <a14:foregroundMark x1="20993" y1="21619" x2="20993" y2="21619"/>
                        <a14:foregroundMark x1="21646" y1="23001" x2="17422" y2="19941"/>
                        <a14:foregroundMark x1="21298" y1="22902" x2="19730" y2="19447"/>
                        <a14:foregroundMark x1="19469" y1="21027" x2="26829" y2="30010"/>
                        <a14:foregroundMark x1="26437" y1="28628" x2="22387" y2="22705"/>
                        <a14:foregroundMark x1="23432" y1="24778" x2="23432" y2="24778"/>
                        <a14:foregroundMark x1="21733" y1="22409" x2="19730" y2="20533"/>
                        <a14:foregroundMark x1="20906" y1="21520" x2="20906" y2="21520"/>
                        <a14:foregroundMark x1="871" y1="47581" x2="871" y2="65548"/>
                        <a14:foregroundMark x1="2308" y1="65943" x2="2526" y2="50444"/>
                        <a14:foregroundMark x1="2526" y1="50444" x2="958" y2="47483"/>
                        <a14:foregroundMark x1="2787" y1="49260" x2="740" y2="47779"/>
                        <a14:foregroundMark x1="2657" y1="65350" x2="261" y2="65647"/>
                        <a14:foregroundMark x1="43118" y1="68707" x2="42291" y2="54492"/>
                        <a14:foregroundMark x1="42291" y1="54492" x2="43249" y2="68115"/>
                        <a14:foregroundMark x1="44207" y1="57651" x2="43031" y2="47285"/>
                        <a14:foregroundMark x1="43380" y1="47483" x2="41943" y2="48569"/>
                        <a14:foregroundMark x1="41943" y1="47878" x2="42422" y2="65647"/>
                        <a14:foregroundMark x1="42247" y1="68707" x2="42117" y2="54393"/>
                        <a14:foregroundMark x1="44077" y1="67818" x2="41943" y2="54097"/>
                        <a14:foregroundMark x1="41943" y1="54097" x2="41812" y2="47878"/>
                        <a14:foregroundMark x1="42639" y1="46693" x2="42291" y2="46496"/>
                        <a14:foregroundMark x1="42857" y1="47581" x2="41159" y2="47285"/>
                        <a14:foregroundMark x1="41463" y1="53504" x2="41551" y2="65844"/>
                        <a14:foregroundMark x1="41463" y1="64561" x2="41812" y2="69398"/>
                        <a14:foregroundMark x1="43685" y1="69102" x2="41768" y2="69200"/>
                        <a14:foregroundMark x1="43380" y1="46989" x2="41289" y2="46693"/>
                        <a14:foregroundMark x1="44077" y1="31392" x2="45296" y2="36525"/>
                        <a14:foregroundMark x1="43946" y1="31096" x2="48127" y2="24679"/>
                        <a14:foregroundMark x1="48127" y1="24679" x2="53092" y2="21027"/>
                        <a14:foregroundMark x1="53092" y1="21027" x2="47561" y2="32577"/>
                        <a14:foregroundMark x1="47561" y1="32577" x2="52047" y2="26851"/>
                        <a14:foregroundMark x1="52047" y1="26851" x2="52395" y2="23396"/>
                        <a14:foregroundMark x1="53267" y1="21323" x2="54138" y2="25173"/>
                        <a14:foregroundMark x1="58319" y1="22705" x2="65418" y2="25864"/>
                        <a14:foregroundMark x1="65418" y1="25864" x2="60192" y2="23297"/>
                        <a14:foregroundMark x1="60192" y1="23297" x2="65070" y2="29319"/>
                        <a14:foregroundMark x1="65070" y1="29319" x2="60845" y2="22705"/>
                        <a14:foregroundMark x1="63240" y1="25469" x2="59887" y2="20533"/>
                        <a14:foregroundMark x1="59625" y1="21027" x2="59190" y2="23001"/>
                        <a14:foregroundMark x1="59538" y1="21323" x2="62413" y2="23495"/>
                        <a14:foregroundMark x1="61193" y1="21520" x2="60235" y2="18855"/>
                        <a14:foregroundMark x1="61847" y1="22113" x2="60758" y2="20731"/>
                        <a14:foregroundMark x1="64242" y1="26456" x2="66986" y2="31688"/>
                        <a14:foregroundMark x1="66681" y1="32577" x2="64765" y2="25864"/>
                        <a14:foregroundMark x1="66028" y1="28628" x2="66899" y2="29812"/>
                        <a14:foregroundMark x1="65331" y1="27246" x2="66333" y2="30010"/>
                        <a14:foregroundMark x1="65679" y1="27048" x2="67770" y2="32478"/>
                        <a14:foregroundMark x1="67160" y1="29418" x2="68728" y2="33662"/>
                        <a14:foregroundMark x1="68598" y1="32774" x2="67596" y2="34946"/>
                        <a14:foregroundMark x1="67857" y1="33366" x2="67378" y2="30306"/>
                        <a14:foregroundMark x1="67639" y1="33366" x2="66028" y2="30109"/>
                        <a14:foregroundMark x1="91551" y1="44324" x2="90200" y2="54689"/>
                        <a14:foregroundMark x1="89242" y1="56663" x2="92073" y2="43040"/>
                        <a14:foregroundMark x1="92073" y1="43040" x2="91986" y2="41264"/>
                        <a14:foregroundMark x1="92814" y1="48865" x2="92509" y2="42152"/>
                        <a14:backgroundMark x1="92944" y1="52715" x2="92030" y2="54097"/>
                        <a14:backgroundMark x1="91011" y1="55217" x2="89939" y2="56663"/>
                        <a14:backgroundMark x1="91768" y1="54195" x2="91349" y2="54760"/>
                        <a14:backgroundMark x1="91028" y1="59921" x2="89678" y2="62093"/>
                        <a14:backgroundMark x1="90549" y1="58835" x2="91246" y2="57749"/>
                        <a14:backgroundMark x1="91289" y1="60217" x2="91289" y2="60217"/>
                        <a14:backgroundMark x1="91899" y1="61698" x2="90679" y2="56861"/>
                        <a14:backgroundMark x1="90767" y1="59033" x2="90113" y2="57354"/>
                        <a14:backgroundMark x1="90113" y1="55972" x2="89242" y2="57157"/>
                        <a14:backgroundMark x1="91899" y1="53307" x2="91376" y2="540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7333" y="1924911"/>
            <a:ext cx="9517335" cy="4199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1CC36-2A88-E5DE-8670-208B610A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Grid and Block Dimensions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8331CF-0BAF-E300-B537-1BD487C0F144}"/>
              </a:ext>
            </a:extLst>
          </p:cNvPr>
          <p:cNvCxnSpPr>
            <a:cxnSpLocks/>
          </p:cNvCxnSpPr>
          <p:nvPr/>
        </p:nvCxnSpPr>
        <p:spPr>
          <a:xfrm flipH="1" flipV="1">
            <a:off x="3728936" y="4228289"/>
            <a:ext cx="1815830" cy="6939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FFE6BC-2CCE-6017-7616-4C9C3E67EE8C}"/>
              </a:ext>
            </a:extLst>
          </p:cNvPr>
          <p:cNvCxnSpPr>
            <a:cxnSpLocks/>
          </p:cNvCxnSpPr>
          <p:nvPr/>
        </p:nvCxnSpPr>
        <p:spPr>
          <a:xfrm flipH="1" flipV="1">
            <a:off x="7590817" y="4199106"/>
            <a:ext cx="2208179" cy="5836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BBD9B8-680E-DC9C-D2C8-E9CA4805F71D}"/>
              </a:ext>
            </a:extLst>
          </p:cNvPr>
          <p:cNvCxnSpPr>
            <a:cxnSpLocks/>
          </p:cNvCxnSpPr>
          <p:nvPr/>
        </p:nvCxnSpPr>
        <p:spPr>
          <a:xfrm flipH="1" flipV="1">
            <a:off x="7743217" y="3359285"/>
            <a:ext cx="2055779" cy="14267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CFE2396-12E1-44E1-8C1B-32956B553E67}"/>
              </a:ext>
            </a:extLst>
          </p:cNvPr>
          <p:cNvSpPr txBox="1"/>
          <p:nvPr/>
        </p:nvSpPr>
        <p:spPr>
          <a:xfrm>
            <a:off x="1428190" y="2069190"/>
            <a:ext cx="282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0A2B-0647-686E-E98E-F19A5CBBF5CE}"/>
              </a:ext>
            </a:extLst>
          </p:cNvPr>
          <p:cNvSpPr txBox="1"/>
          <p:nvPr/>
        </p:nvSpPr>
        <p:spPr>
          <a:xfrm>
            <a:off x="5208024" y="2069190"/>
            <a:ext cx="282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Block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129F0-584F-7A48-D5EF-A3B5525479E9}"/>
              </a:ext>
            </a:extLst>
          </p:cNvPr>
          <p:cNvSpPr txBox="1"/>
          <p:nvPr/>
        </p:nvSpPr>
        <p:spPr>
          <a:xfrm>
            <a:off x="8387335" y="2069190"/>
            <a:ext cx="282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416365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F6B6A-7CCE-9377-5F63-77A5BB9C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67" y="1065914"/>
            <a:ext cx="4898253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9E022-FF26-908E-5866-2DCF6A95B60F}"/>
              </a:ext>
            </a:extLst>
          </p:cNvPr>
          <p:cNvSpPr txBox="1"/>
          <p:nvPr/>
        </p:nvSpPr>
        <p:spPr>
          <a:xfrm>
            <a:off x="966280" y="1046449"/>
            <a:ext cx="57717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9A7D5"/>
                </a:solidFill>
              </a:rPr>
              <a:t>Private Memory</a:t>
            </a:r>
          </a:p>
          <a:p>
            <a:r>
              <a:rPr lang="en-US" sz="2400" b="1" dirty="0">
                <a:solidFill>
                  <a:srgbClr val="89A7D5"/>
                </a:solidFill>
              </a:rPr>
              <a:t>  </a:t>
            </a:r>
            <a:r>
              <a:rPr lang="en-US" sz="2400" dirty="0"/>
              <a:t>Visible only to the thread </a:t>
            </a:r>
            <a:endParaRPr lang="en-US" sz="2400" b="1" dirty="0">
              <a:solidFill>
                <a:srgbClr val="89A7D5"/>
              </a:solidFill>
            </a:endParaRPr>
          </a:p>
          <a:p>
            <a:endParaRPr lang="en-US" sz="2400" b="1" dirty="0">
              <a:solidFill>
                <a:srgbClr val="89A7D5"/>
              </a:solidFill>
            </a:endParaRPr>
          </a:p>
          <a:p>
            <a:r>
              <a:rPr lang="en-US" sz="2400" b="1" dirty="0">
                <a:solidFill>
                  <a:srgbClr val="954F47"/>
                </a:solidFill>
              </a:rPr>
              <a:t>Shared Memory</a:t>
            </a:r>
          </a:p>
          <a:p>
            <a:r>
              <a:rPr lang="en-US" sz="2400" b="1" dirty="0">
                <a:solidFill>
                  <a:srgbClr val="954F47"/>
                </a:solidFill>
              </a:rPr>
              <a:t>  </a:t>
            </a:r>
            <a:r>
              <a:rPr lang="en-US" sz="2400" dirty="0"/>
              <a:t>Visible to all the threads in a block </a:t>
            </a:r>
          </a:p>
          <a:p>
            <a:endParaRPr lang="en-US" sz="2400" b="1" dirty="0">
              <a:solidFill>
                <a:srgbClr val="954F47"/>
              </a:solidFill>
            </a:endParaRPr>
          </a:p>
          <a:p>
            <a:r>
              <a:rPr lang="en-US" sz="2400" b="1" dirty="0">
                <a:solidFill>
                  <a:srgbClr val="A19A6E"/>
                </a:solidFill>
              </a:rPr>
              <a:t>Global Memory</a:t>
            </a:r>
          </a:p>
          <a:p>
            <a:r>
              <a:rPr lang="en-US" sz="2400" b="1" dirty="0">
                <a:solidFill>
                  <a:srgbClr val="A19A6E"/>
                </a:solidFill>
              </a:rPr>
              <a:t>  </a:t>
            </a:r>
            <a:r>
              <a:rPr lang="en-US" sz="2400" dirty="0"/>
              <a:t>Visible to all the threads </a:t>
            </a:r>
            <a:endParaRPr lang="en-US" sz="2400" b="1" dirty="0">
              <a:solidFill>
                <a:srgbClr val="A19A6E"/>
              </a:solidFill>
            </a:endParaRPr>
          </a:p>
          <a:p>
            <a:r>
              <a:rPr lang="en-US" sz="2400" dirty="0"/>
              <a:t>  Visible to host</a:t>
            </a:r>
          </a:p>
          <a:p>
            <a:r>
              <a:rPr lang="en-US" sz="2400" b="1" dirty="0">
                <a:solidFill>
                  <a:srgbClr val="A19A6E"/>
                </a:solidFill>
              </a:rPr>
              <a:t>  </a:t>
            </a:r>
            <a:r>
              <a:rPr lang="en-US" sz="2400" dirty="0"/>
              <a:t>Accessible to multiple kernels</a:t>
            </a:r>
          </a:p>
          <a:p>
            <a:r>
              <a:rPr lang="en-US" sz="2400" b="1" dirty="0">
                <a:solidFill>
                  <a:srgbClr val="A19A6E"/>
                </a:solidFill>
              </a:rPr>
              <a:t>  </a:t>
            </a:r>
            <a:r>
              <a:rPr lang="en-US" sz="2400" dirty="0"/>
              <a:t>Data is stored in row major order</a:t>
            </a:r>
          </a:p>
          <a:p>
            <a:endParaRPr lang="en-US" sz="2400" b="1" dirty="0">
              <a:solidFill>
                <a:srgbClr val="A19A6E"/>
              </a:solidFill>
            </a:endParaRPr>
          </a:p>
          <a:p>
            <a:r>
              <a:rPr lang="en-US" sz="2400" b="1" dirty="0">
                <a:solidFill>
                  <a:srgbClr val="A19A6E"/>
                </a:solidFill>
              </a:rPr>
              <a:t>Constant Memory (Read Only)</a:t>
            </a:r>
          </a:p>
          <a:p>
            <a:r>
              <a:rPr lang="en-US" sz="2400" b="1" dirty="0">
                <a:solidFill>
                  <a:srgbClr val="A19A6E"/>
                </a:solidFill>
              </a:rPr>
              <a:t>  </a:t>
            </a:r>
            <a:r>
              <a:rPr lang="en-US" sz="2400" dirty="0"/>
              <a:t>Visible to all the threads in a block</a:t>
            </a:r>
            <a:endParaRPr lang="en-US" sz="2400" b="1" dirty="0">
              <a:solidFill>
                <a:srgbClr val="A19A6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861DF5-3435-C4D8-57D1-1DDF1D27D532}"/>
              </a:ext>
            </a:extLst>
          </p:cNvPr>
          <p:cNvSpPr txBox="1">
            <a:spLocks/>
          </p:cNvSpPr>
          <p:nvPr/>
        </p:nvSpPr>
        <p:spPr>
          <a:xfrm>
            <a:off x="968057" y="-1705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GPU Memory Hierarchy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553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8C451-7E85-1603-EBF4-7058D766B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7F9E-3C6B-60D5-A2D5-9EFF8DDD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GPU Memory Hierarchy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5B6968-4D09-7C70-A091-A36C069C34D0}"/>
              </a:ext>
            </a:extLst>
          </p:cNvPr>
          <p:cNvGrpSpPr/>
          <p:nvPr/>
        </p:nvGrpSpPr>
        <p:grpSpPr>
          <a:xfrm>
            <a:off x="5170202" y="1880680"/>
            <a:ext cx="6862964" cy="3544427"/>
            <a:chOff x="5170202" y="1880680"/>
            <a:chExt cx="6862964" cy="35444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212FF27-DA51-3AE0-DD02-D988DCDF5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0202" y="1880680"/>
              <a:ext cx="6862964" cy="3544427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4842CC-4E16-1E79-101F-56F8905C3BD6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26" y="2308698"/>
              <a:ext cx="0" cy="2924783"/>
            </a:xfrm>
            <a:prstGeom prst="straightConnector1">
              <a:avLst/>
            </a:prstGeom>
            <a:ln w="76200">
              <a:gradFill>
                <a:gsLst>
                  <a:gs pos="0">
                    <a:srgbClr val="00B050"/>
                  </a:gs>
                  <a:gs pos="100000">
                    <a:srgbClr val="FF0000"/>
                  </a:gs>
                </a:gsLst>
                <a:lin ang="5400000" scaled="1"/>
              </a:gra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C51ABE-9815-8A7C-EEED-D6B0DD284FCB}"/>
              </a:ext>
            </a:extLst>
          </p:cNvPr>
          <p:cNvSpPr txBox="1"/>
          <p:nvPr/>
        </p:nvSpPr>
        <p:spPr>
          <a:xfrm>
            <a:off x="181582" y="1432893"/>
            <a:ext cx="57717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9A7D5"/>
                </a:solidFill>
              </a:rPr>
              <a:t>Private Memory</a:t>
            </a:r>
          </a:p>
          <a:p>
            <a:r>
              <a:rPr lang="en-US" sz="2400" b="1" dirty="0">
                <a:solidFill>
                  <a:srgbClr val="89A7D5"/>
                </a:solidFill>
              </a:rPr>
              <a:t>  </a:t>
            </a:r>
            <a:r>
              <a:rPr lang="en-US" sz="2400" dirty="0"/>
              <a:t>Visible only to the thread </a:t>
            </a:r>
            <a:endParaRPr lang="en-US" sz="2400" b="1" dirty="0">
              <a:solidFill>
                <a:srgbClr val="89A7D5"/>
              </a:solidFill>
            </a:endParaRPr>
          </a:p>
          <a:p>
            <a:endParaRPr lang="en-US" sz="2400" b="1" dirty="0">
              <a:solidFill>
                <a:srgbClr val="89A7D5"/>
              </a:solidFill>
            </a:endParaRPr>
          </a:p>
          <a:p>
            <a:r>
              <a:rPr lang="en-US" sz="2400" b="1" dirty="0">
                <a:solidFill>
                  <a:srgbClr val="954F47"/>
                </a:solidFill>
              </a:rPr>
              <a:t>Shared Memory</a:t>
            </a:r>
          </a:p>
          <a:p>
            <a:r>
              <a:rPr lang="en-US" sz="2400" b="1" dirty="0">
                <a:solidFill>
                  <a:srgbClr val="954F47"/>
                </a:solidFill>
              </a:rPr>
              <a:t>  </a:t>
            </a:r>
            <a:r>
              <a:rPr lang="en-US" sz="2400" dirty="0"/>
              <a:t>Visible to all the threads in a block </a:t>
            </a:r>
          </a:p>
          <a:p>
            <a:endParaRPr lang="en-US" sz="2400" b="1" dirty="0">
              <a:solidFill>
                <a:srgbClr val="954F47"/>
              </a:solidFill>
            </a:endParaRPr>
          </a:p>
          <a:p>
            <a:r>
              <a:rPr lang="en-US" sz="2400" b="1" dirty="0">
                <a:solidFill>
                  <a:srgbClr val="A19A6E"/>
                </a:solidFill>
              </a:rPr>
              <a:t>Global Memory</a:t>
            </a:r>
          </a:p>
          <a:p>
            <a:r>
              <a:rPr lang="en-US" sz="2400" b="1" dirty="0">
                <a:solidFill>
                  <a:srgbClr val="A19A6E"/>
                </a:solidFill>
              </a:rPr>
              <a:t>  </a:t>
            </a:r>
            <a:r>
              <a:rPr lang="en-US" sz="2400" dirty="0"/>
              <a:t>Visible to all the threads </a:t>
            </a:r>
            <a:endParaRPr lang="en-US" sz="2400" b="1" dirty="0">
              <a:solidFill>
                <a:srgbClr val="A19A6E"/>
              </a:solidFill>
            </a:endParaRPr>
          </a:p>
          <a:p>
            <a:r>
              <a:rPr lang="en-US" sz="2400" dirty="0"/>
              <a:t>  Visible to host</a:t>
            </a:r>
          </a:p>
          <a:p>
            <a:r>
              <a:rPr lang="en-US" sz="2400" b="1" dirty="0">
                <a:solidFill>
                  <a:srgbClr val="A19A6E"/>
                </a:solidFill>
              </a:rPr>
              <a:t>  </a:t>
            </a:r>
            <a:r>
              <a:rPr lang="en-US" sz="2400" dirty="0"/>
              <a:t>Accessible to multiple kernels</a:t>
            </a:r>
          </a:p>
          <a:p>
            <a:r>
              <a:rPr lang="en-US" sz="2400" b="1" dirty="0">
                <a:solidFill>
                  <a:srgbClr val="A19A6E"/>
                </a:solidFill>
              </a:rPr>
              <a:t>  </a:t>
            </a:r>
            <a:r>
              <a:rPr lang="en-US" sz="2400" dirty="0"/>
              <a:t>Data is stored in row major order</a:t>
            </a:r>
          </a:p>
          <a:p>
            <a:endParaRPr lang="en-US" sz="2400" b="1" dirty="0">
              <a:solidFill>
                <a:srgbClr val="A19A6E"/>
              </a:solidFill>
            </a:endParaRPr>
          </a:p>
          <a:p>
            <a:r>
              <a:rPr lang="en-US" sz="2400" b="1" dirty="0">
                <a:solidFill>
                  <a:srgbClr val="A19A6E"/>
                </a:solidFill>
              </a:rPr>
              <a:t>Constant Memory (Read Only)</a:t>
            </a:r>
          </a:p>
          <a:p>
            <a:r>
              <a:rPr lang="en-US" sz="2400" b="1" dirty="0">
                <a:solidFill>
                  <a:srgbClr val="A19A6E"/>
                </a:solidFill>
              </a:rPr>
              <a:t>  </a:t>
            </a:r>
            <a:r>
              <a:rPr lang="en-US" sz="2400" dirty="0"/>
              <a:t>Visible to all the threads in a block</a:t>
            </a:r>
            <a:endParaRPr lang="en-US" sz="2400" b="1" dirty="0">
              <a:solidFill>
                <a:srgbClr val="A19A6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5615F70-1893-8BAB-4DA1-DE2CDFA6914C}"/>
              </a:ext>
            </a:extLst>
          </p:cNvPr>
          <p:cNvSpPr/>
          <p:nvPr/>
        </p:nvSpPr>
        <p:spPr>
          <a:xfrm>
            <a:off x="5244175" y="2278418"/>
            <a:ext cx="6561907" cy="44975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843F58-1C76-5CB5-E72E-588666AA6F52}"/>
              </a:ext>
            </a:extLst>
          </p:cNvPr>
          <p:cNvSpPr/>
          <p:nvPr/>
        </p:nvSpPr>
        <p:spPr>
          <a:xfrm>
            <a:off x="5244174" y="2794203"/>
            <a:ext cx="6561907" cy="4497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E87473-7A40-7A01-70A7-4CEC5D572620}"/>
              </a:ext>
            </a:extLst>
          </p:cNvPr>
          <p:cNvSpPr/>
          <p:nvPr/>
        </p:nvSpPr>
        <p:spPr>
          <a:xfrm>
            <a:off x="5244173" y="4369675"/>
            <a:ext cx="6561907" cy="449758"/>
          </a:xfrm>
          <a:prstGeom prst="roundRect">
            <a:avLst/>
          </a:prstGeom>
          <a:noFill/>
          <a:ln>
            <a:solidFill>
              <a:srgbClr val="A19A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FE7A45-8FCA-EA37-E55F-6C5859B2DB6B}"/>
              </a:ext>
            </a:extLst>
          </p:cNvPr>
          <p:cNvSpPr/>
          <p:nvPr/>
        </p:nvSpPr>
        <p:spPr>
          <a:xfrm>
            <a:off x="5244173" y="4897391"/>
            <a:ext cx="6561907" cy="449758"/>
          </a:xfrm>
          <a:prstGeom prst="roundRect">
            <a:avLst/>
          </a:prstGeom>
          <a:noFill/>
          <a:ln>
            <a:solidFill>
              <a:srgbClr val="A19A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9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89672-36C8-09F7-68FE-8EF0551E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F33B-C0A8-64BC-F79B-D609038A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CUDA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9265B-9C98-7392-5E16-1DCF8E51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43" y="1549942"/>
            <a:ext cx="9072314" cy="5282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06703E-9EDC-DD68-12DC-7633F886B380}"/>
                  </a:ext>
                </a:extLst>
              </p:cNvPr>
              <p:cNvSpPr txBox="1"/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 for</a:t>
                </a:r>
                <a:r>
                  <a:rPr lang="pt-BR" sz="2400" b="1" dirty="0"/>
                  <a:t> </a:t>
                </a:r>
                <a14:m>
                  <m:oMath xmlns:m="http://schemas.openxmlformats.org/officeDocument/2006/math">
                    <m:r>
                      <a:rPr lang="pt-BR" sz="24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06703E-9EDC-DD68-12DC-7633F886B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blipFill>
                <a:blip r:embed="rId3"/>
                <a:stretch>
                  <a:fillRect b="-4587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74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B510-7AFA-0BF9-0D48-E18A2FA54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6ACB-09B1-6802-82DA-B9BC00A0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CUDA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A3541-B9B1-E771-6F44-6CEB7B0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43" y="1549942"/>
            <a:ext cx="9072314" cy="5282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904458-5F57-E7E3-1F5F-911FB2036836}"/>
                  </a:ext>
                </a:extLst>
              </p:cNvPr>
              <p:cNvSpPr txBox="1"/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 for</a:t>
                </a:r>
                <a:r>
                  <a:rPr lang="pt-BR" sz="2400" b="1" dirty="0"/>
                  <a:t> </a:t>
                </a:r>
                <a14:m>
                  <m:oMath xmlns:m="http://schemas.openxmlformats.org/officeDocument/2006/math">
                    <m:r>
                      <a:rPr lang="pt-BR" sz="24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06703E-9EDC-DD68-12DC-7633F886B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blipFill>
                <a:blip r:embed="rId3"/>
                <a:stretch>
                  <a:fillRect b="-4587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DDD2100-201A-F41A-CC0F-476E5975A967}"/>
              </a:ext>
            </a:extLst>
          </p:cNvPr>
          <p:cNvSpPr/>
          <p:nvPr/>
        </p:nvSpPr>
        <p:spPr>
          <a:xfrm>
            <a:off x="1559843" y="1549942"/>
            <a:ext cx="9023851" cy="5282118"/>
          </a:xfrm>
          <a:custGeom>
            <a:avLst/>
            <a:gdLst>
              <a:gd name="connsiteX0" fmla="*/ 160421 w 9023851"/>
              <a:gd name="connsiteY0" fmla="*/ 1089496 h 5282118"/>
              <a:gd name="connsiteX1" fmla="*/ 56657 w 9023851"/>
              <a:gd name="connsiteY1" fmla="*/ 1193260 h 5282118"/>
              <a:gd name="connsiteX2" fmla="*/ 56657 w 9023851"/>
              <a:gd name="connsiteY2" fmla="*/ 1608303 h 5282118"/>
              <a:gd name="connsiteX3" fmla="*/ 160421 w 9023851"/>
              <a:gd name="connsiteY3" fmla="*/ 1712067 h 5282118"/>
              <a:gd name="connsiteX4" fmla="*/ 8863430 w 9023851"/>
              <a:gd name="connsiteY4" fmla="*/ 1712067 h 5282118"/>
              <a:gd name="connsiteX5" fmla="*/ 8967194 w 9023851"/>
              <a:gd name="connsiteY5" fmla="*/ 1608303 h 5282118"/>
              <a:gd name="connsiteX6" fmla="*/ 8967194 w 9023851"/>
              <a:gd name="connsiteY6" fmla="*/ 1193260 h 5282118"/>
              <a:gd name="connsiteX7" fmla="*/ 8863430 w 9023851"/>
              <a:gd name="connsiteY7" fmla="*/ 1089496 h 5282118"/>
              <a:gd name="connsiteX8" fmla="*/ 160524 w 9023851"/>
              <a:gd name="connsiteY8" fmla="*/ 0 h 5282118"/>
              <a:gd name="connsiteX9" fmla="*/ 8863327 w 9023851"/>
              <a:gd name="connsiteY9" fmla="*/ 0 h 5282118"/>
              <a:gd name="connsiteX10" fmla="*/ 9023851 w 9023851"/>
              <a:gd name="connsiteY10" fmla="*/ 160524 h 5282118"/>
              <a:gd name="connsiteX11" fmla="*/ 9023851 w 9023851"/>
              <a:gd name="connsiteY11" fmla="*/ 5121594 h 5282118"/>
              <a:gd name="connsiteX12" fmla="*/ 8863327 w 9023851"/>
              <a:gd name="connsiteY12" fmla="*/ 5282118 h 5282118"/>
              <a:gd name="connsiteX13" fmla="*/ 160524 w 9023851"/>
              <a:gd name="connsiteY13" fmla="*/ 5282118 h 5282118"/>
              <a:gd name="connsiteX14" fmla="*/ 0 w 9023851"/>
              <a:gd name="connsiteY14" fmla="*/ 5121594 h 5282118"/>
              <a:gd name="connsiteX15" fmla="*/ 0 w 9023851"/>
              <a:gd name="connsiteY15" fmla="*/ 160524 h 5282118"/>
              <a:gd name="connsiteX16" fmla="*/ 160524 w 9023851"/>
              <a:gd name="connsiteY16" fmla="*/ 0 h 528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23851" h="5282118">
                <a:moveTo>
                  <a:pt x="160421" y="1089496"/>
                </a:moveTo>
                <a:cubicBezTo>
                  <a:pt x="103114" y="1089496"/>
                  <a:pt x="56657" y="1135953"/>
                  <a:pt x="56657" y="1193260"/>
                </a:cubicBezTo>
                <a:lnTo>
                  <a:pt x="56657" y="1608303"/>
                </a:lnTo>
                <a:cubicBezTo>
                  <a:pt x="56657" y="1665610"/>
                  <a:pt x="103114" y="1712067"/>
                  <a:pt x="160421" y="1712067"/>
                </a:cubicBezTo>
                <a:lnTo>
                  <a:pt x="8863430" y="1712067"/>
                </a:lnTo>
                <a:cubicBezTo>
                  <a:pt x="8920737" y="1712067"/>
                  <a:pt x="8967194" y="1665610"/>
                  <a:pt x="8967194" y="1608303"/>
                </a:cubicBezTo>
                <a:lnTo>
                  <a:pt x="8967194" y="1193260"/>
                </a:lnTo>
                <a:cubicBezTo>
                  <a:pt x="8967194" y="1135953"/>
                  <a:pt x="8920737" y="1089496"/>
                  <a:pt x="8863430" y="1089496"/>
                </a:cubicBezTo>
                <a:close/>
                <a:moveTo>
                  <a:pt x="160524" y="0"/>
                </a:moveTo>
                <a:lnTo>
                  <a:pt x="8863327" y="0"/>
                </a:lnTo>
                <a:cubicBezTo>
                  <a:pt x="8951982" y="0"/>
                  <a:pt x="9023851" y="71869"/>
                  <a:pt x="9023851" y="160524"/>
                </a:cubicBezTo>
                <a:lnTo>
                  <a:pt x="9023851" y="5121594"/>
                </a:lnTo>
                <a:cubicBezTo>
                  <a:pt x="9023851" y="5210249"/>
                  <a:pt x="8951982" y="5282118"/>
                  <a:pt x="8863327" y="5282118"/>
                </a:cubicBezTo>
                <a:lnTo>
                  <a:pt x="160524" y="5282118"/>
                </a:lnTo>
                <a:cubicBezTo>
                  <a:pt x="71869" y="5282118"/>
                  <a:pt x="0" y="5210249"/>
                  <a:pt x="0" y="5121594"/>
                </a:cubicBezTo>
                <a:lnTo>
                  <a:pt x="0" y="160524"/>
                </a:lnTo>
                <a:cubicBezTo>
                  <a:pt x="0" y="71869"/>
                  <a:pt x="71869" y="0"/>
                  <a:pt x="160524" y="0"/>
                </a:cubicBezTo>
                <a:close/>
              </a:path>
            </a:pathLst>
          </a:custGeom>
          <a:solidFill>
            <a:schemeClr val="bg2">
              <a:lumMod val="50000"/>
              <a:alpha val="8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A0404-1A1D-7128-E852-9F5669C71B96}"/>
              </a:ext>
            </a:extLst>
          </p:cNvPr>
          <p:cNvSpPr txBox="1"/>
          <p:nvPr/>
        </p:nvSpPr>
        <p:spPr>
          <a:xfrm>
            <a:off x="5593405" y="2025584"/>
            <a:ext cx="4922196" cy="510778"/>
          </a:xfrm>
          <a:prstGeom prst="roundRect">
            <a:avLst/>
          </a:prstGeom>
          <a:solidFill>
            <a:schemeClr val="bg1">
              <a:alpha val="94000"/>
            </a:schemeClr>
          </a:solidFill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sz="2400" dirty="0"/>
              <a:t>1. Allocate array space on </a:t>
            </a:r>
            <a:r>
              <a:rPr lang="en-US" sz="2400" b="1" dirty="0"/>
              <a:t>DEVICE</a:t>
            </a:r>
          </a:p>
        </p:txBody>
      </p:sp>
    </p:spTree>
    <p:extLst>
      <p:ext uri="{BB962C8B-B14F-4D97-AF65-F5344CB8AC3E}">
        <p14:creationId xmlns:p14="http://schemas.microsoft.com/office/powerpoint/2010/main" val="245293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8574-B0E2-66DE-8502-79D17749A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836-B2D0-3E93-D0A5-600118A0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CUDA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25366-F4EF-B713-23C8-DAE963A47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43" y="1549942"/>
            <a:ext cx="9072314" cy="5282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EE131E-C424-02F2-F92D-B13CE291F32F}"/>
                  </a:ext>
                </a:extLst>
              </p:cNvPr>
              <p:cNvSpPr txBox="1"/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 for</a:t>
                </a:r>
                <a:r>
                  <a:rPr lang="pt-BR" sz="2400" b="1" dirty="0"/>
                  <a:t> </a:t>
                </a:r>
                <a14:m>
                  <m:oMath xmlns:m="http://schemas.openxmlformats.org/officeDocument/2006/math">
                    <m:r>
                      <a:rPr lang="pt-BR" sz="24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EE131E-C424-02F2-F92D-B13CE291F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blipFill>
                <a:blip r:embed="rId3"/>
                <a:stretch>
                  <a:fillRect b="-4587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294F860-BDB1-EC43-C1DE-76B90F2ABB72}"/>
              </a:ext>
            </a:extLst>
          </p:cNvPr>
          <p:cNvSpPr/>
          <p:nvPr/>
        </p:nvSpPr>
        <p:spPr>
          <a:xfrm>
            <a:off x="1559843" y="1549942"/>
            <a:ext cx="9023851" cy="5282118"/>
          </a:xfrm>
          <a:custGeom>
            <a:avLst/>
            <a:gdLst>
              <a:gd name="connsiteX0" fmla="*/ 175552 w 9023851"/>
              <a:gd name="connsiteY0" fmla="*/ 1757463 h 5282118"/>
              <a:gd name="connsiteX1" fmla="*/ 56657 w 9023851"/>
              <a:gd name="connsiteY1" fmla="*/ 1876358 h 5282118"/>
              <a:gd name="connsiteX2" fmla="*/ 56657 w 9023851"/>
              <a:gd name="connsiteY2" fmla="*/ 2351926 h 5282118"/>
              <a:gd name="connsiteX3" fmla="*/ 175552 w 9023851"/>
              <a:gd name="connsiteY3" fmla="*/ 2470821 h 5282118"/>
              <a:gd name="connsiteX4" fmla="*/ 8848299 w 9023851"/>
              <a:gd name="connsiteY4" fmla="*/ 2470821 h 5282118"/>
              <a:gd name="connsiteX5" fmla="*/ 8967194 w 9023851"/>
              <a:gd name="connsiteY5" fmla="*/ 2351926 h 5282118"/>
              <a:gd name="connsiteX6" fmla="*/ 8967194 w 9023851"/>
              <a:gd name="connsiteY6" fmla="*/ 1876358 h 5282118"/>
              <a:gd name="connsiteX7" fmla="*/ 8848299 w 9023851"/>
              <a:gd name="connsiteY7" fmla="*/ 1757463 h 5282118"/>
              <a:gd name="connsiteX8" fmla="*/ 160524 w 9023851"/>
              <a:gd name="connsiteY8" fmla="*/ 0 h 5282118"/>
              <a:gd name="connsiteX9" fmla="*/ 8863327 w 9023851"/>
              <a:gd name="connsiteY9" fmla="*/ 0 h 5282118"/>
              <a:gd name="connsiteX10" fmla="*/ 9023851 w 9023851"/>
              <a:gd name="connsiteY10" fmla="*/ 160524 h 5282118"/>
              <a:gd name="connsiteX11" fmla="*/ 9023851 w 9023851"/>
              <a:gd name="connsiteY11" fmla="*/ 5121594 h 5282118"/>
              <a:gd name="connsiteX12" fmla="*/ 8863327 w 9023851"/>
              <a:gd name="connsiteY12" fmla="*/ 5282118 h 5282118"/>
              <a:gd name="connsiteX13" fmla="*/ 160524 w 9023851"/>
              <a:gd name="connsiteY13" fmla="*/ 5282118 h 5282118"/>
              <a:gd name="connsiteX14" fmla="*/ 0 w 9023851"/>
              <a:gd name="connsiteY14" fmla="*/ 5121594 h 5282118"/>
              <a:gd name="connsiteX15" fmla="*/ 0 w 9023851"/>
              <a:gd name="connsiteY15" fmla="*/ 160524 h 5282118"/>
              <a:gd name="connsiteX16" fmla="*/ 160524 w 9023851"/>
              <a:gd name="connsiteY16" fmla="*/ 0 h 528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23851" h="5282118">
                <a:moveTo>
                  <a:pt x="175552" y="1757463"/>
                </a:moveTo>
                <a:cubicBezTo>
                  <a:pt x="109888" y="1757463"/>
                  <a:pt x="56657" y="1810694"/>
                  <a:pt x="56657" y="1876358"/>
                </a:cubicBezTo>
                <a:lnTo>
                  <a:pt x="56657" y="2351926"/>
                </a:lnTo>
                <a:cubicBezTo>
                  <a:pt x="56657" y="2417590"/>
                  <a:pt x="109888" y="2470821"/>
                  <a:pt x="175552" y="2470821"/>
                </a:cubicBezTo>
                <a:lnTo>
                  <a:pt x="8848299" y="2470821"/>
                </a:lnTo>
                <a:cubicBezTo>
                  <a:pt x="8913963" y="2470821"/>
                  <a:pt x="8967194" y="2417590"/>
                  <a:pt x="8967194" y="2351926"/>
                </a:cubicBezTo>
                <a:lnTo>
                  <a:pt x="8967194" y="1876358"/>
                </a:lnTo>
                <a:cubicBezTo>
                  <a:pt x="8967194" y="1810694"/>
                  <a:pt x="8913963" y="1757463"/>
                  <a:pt x="8848299" y="1757463"/>
                </a:cubicBezTo>
                <a:close/>
                <a:moveTo>
                  <a:pt x="160524" y="0"/>
                </a:moveTo>
                <a:lnTo>
                  <a:pt x="8863327" y="0"/>
                </a:lnTo>
                <a:cubicBezTo>
                  <a:pt x="8951982" y="0"/>
                  <a:pt x="9023851" y="71869"/>
                  <a:pt x="9023851" y="160524"/>
                </a:cubicBezTo>
                <a:lnTo>
                  <a:pt x="9023851" y="5121594"/>
                </a:lnTo>
                <a:cubicBezTo>
                  <a:pt x="9023851" y="5210249"/>
                  <a:pt x="8951982" y="5282118"/>
                  <a:pt x="8863327" y="5282118"/>
                </a:cubicBezTo>
                <a:lnTo>
                  <a:pt x="160524" y="5282118"/>
                </a:lnTo>
                <a:cubicBezTo>
                  <a:pt x="71869" y="5282118"/>
                  <a:pt x="0" y="5210249"/>
                  <a:pt x="0" y="5121594"/>
                </a:cubicBezTo>
                <a:lnTo>
                  <a:pt x="0" y="160524"/>
                </a:lnTo>
                <a:cubicBezTo>
                  <a:pt x="0" y="71869"/>
                  <a:pt x="71869" y="0"/>
                  <a:pt x="160524" y="0"/>
                </a:cubicBezTo>
                <a:close/>
              </a:path>
            </a:pathLst>
          </a:custGeom>
          <a:solidFill>
            <a:schemeClr val="bg2">
              <a:lumMod val="50000"/>
              <a:alpha val="8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02770-0013-AF0C-DCBD-1B7C4C3D224D}"/>
              </a:ext>
            </a:extLst>
          </p:cNvPr>
          <p:cNvSpPr txBox="1"/>
          <p:nvPr/>
        </p:nvSpPr>
        <p:spPr>
          <a:xfrm>
            <a:off x="7166043" y="2713006"/>
            <a:ext cx="3362528" cy="510778"/>
          </a:xfrm>
          <a:prstGeom prst="roundRect">
            <a:avLst/>
          </a:prstGeom>
          <a:solidFill>
            <a:schemeClr val="bg1">
              <a:alpha val="94000"/>
            </a:schemeClr>
          </a:solidFill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sz="2400" dirty="0"/>
              <a:t>2. Design thread-array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921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CFEC-0A6A-BB06-0A43-371D01D9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9142-E498-315A-12FA-3AAE0FB1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CUDA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51E11-11FC-623E-ADB1-71605384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43" y="1549942"/>
            <a:ext cx="9072314" cy="5282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6465F4-15B3-C558-E0D4-2E04318307F0}"/>
                  </a:ext>
                </a:extLst>
              </p:cNvPr>
              <p:cNvSpPr txBox="1"/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 for</a:t>
                </a:r>
                <a:r>
                  <a:rPr lang="pt-BR" sz="2400" b="1" dirty="0"/>
                  <a:t> </a:t>
                </a:r>
                <a14:m>
                  <m:oMath xmlns:m="http://schemas.openxmlformats.org/officeDocument/2006/math">
                    <m:r>
                      <a:rPr lang="pt-BR" sz="24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6465F4-15B3-C558-E0D4-2E043183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blipFill>
                <a:blip r:embed="rId3"/>
                <a:stretch>
                  <a:fillRect b="-4587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4FE873E-20CB-FE00-F6B2-F76451AC4001}"/>
              </a:ext>
            </a:extLst>
          </p:cNvPr>
          <p:cNvSpPr/>
          <p:nvPr/>
        </p:nvSpPr>
        <p:spPr>
          <a:xfrm>
            <a:off x="1559843" y="1549942"/>
            <a:ext cx="9023851" cy="5282118"/>
          </a:xfrm>
          <a:custGeom>
            <a:avLst/>
            <a:gdLst>
              <a:gd name="connsiteX0" fmla="*/ 160421 w 9023851"/>
              <a:gd name="connsiteY0" fmla="*/ 2574583 h 5282118"/>
              <a:gd name="connsiteX1" fmla="*/ 56657 w 9023851"/>
              <a:gd name="connsiteY1" fmla="*/ 2678347 h 5282118"/>
              <a:gd name="connsiteX2" fmla="*/ 56657 w 9023851"/>
              <a:gd name="connsiteY2" fmla="*/ 3093390 h 5282118"/>
              <a:gd name="connsiteX3" fmla="*/ 160421 w 9023851"/>
              <a:gd name="connsiteY3" fmla="*/ 3197154 h 5282118"/>
              <a:gd name="connsiteX4" fmla="*/ 8863430 w 9023851"/>
              <a:gd name="connsiteY4" fmla="*/ 3197154 h 5282118"/>
              <a:gd name="connsiteX5" fmla="*/ 8967194 w 9023851"/>
              <a:gd name="connsiteY5" fmla="*/ 3093390 h 5282118"/>
              <a:gd name="connsiteX6" fmla="*/ 8967194 w 9023851"/>
              <a:gd name="connsiteY6" fmla="*/ 2678347 h 5282118"/>
              <a:gd name="connsiteX7" fmla="*/ 8863430 w 9023851"/>
              <a:gd name="connsiteY7" fmla="*/ 2574583 h 5282118"/>
              <a:gd name="connsiteX8" fmla="*/ 160524 w 9023851"/>
              <a:gd name="connsiteY8" fmla="*/ 0 h 5282118"/>
              <a:gd name="connsiteX9" fmla="*/ 8863327 w 9023851"/>
              <a:gd name="connsiteY9" fmla="*/ 0 h 5282118"/>
              <a:gd name="connsiteX10" fmla="*/ 9023851 w 9023851"/>
              <a:gd name="connsiteY10" fmla="*/ 160524 h 5282118"/>
              <a:gd name="connsiteX11" fmla="*/ 9023851 w 9023851"/>
              <a:gd name="connsiteY11" fmla="*/ 5121594 h 5282118"/>
              <a:gd name="connsiteX12" fmla="*/ 8863327 w 9023851"/>
              <a:gd name="connsiteY12" fmla="*/ 5282118 h 5282118"/>
              <a:gd name="connsiteX13" fmla="*/ 160524 w 9023851"/>
              <a:gd name="connsiteY13" fmla="*/ 5282118 h 5282118"/>
              <a:gd name="connsiteX14" fmla="*/ 0 w 9023851"/>
              <a:gd name="connsiteY14" fmla="*/ 5121594 h 5282118"/>
              <a:gd name="connsiteX15" fmla="*/ 0 w 9023851"/>
              <a:gd name="connsiteY15" fmla="*/ 160524 h 5282118"/>
              <a:gd name="connsiteX16" fmla="*/ 160524 w 9023851"/>
              <a:gd name="connsiteY16" fmla="*/ 0 h 528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23851" h="5282118">
                <a:moveTo>
                  <a:pt x="160421" y="2574583"/>
                </a:moveTo>
                <a:cubicBezTo>
                  <a:pt x="103114" y="2574583"/>
                  <a:pt x="56657" y="2621040"/>
                  <a:pt x="56657" y="2678347"/>
                </a:cubicBezTo>
                <a:lnTo>
                  <a:pt x="56657" y="3093390"/>
                </a:lnTo>
                <a:cubicBezTo>
                  <a:pt x="56657" y="3150697"/>
                  <a:pt x="103114" y="3197154"/>
                  <a:pt x="160421" y="3197154"/>
                </a:cubicBezTo>
                <a:lnTo>
                  <a:pt x="8863430" y="3197154"/>
                </a:lnTo>
                <a:cubicBezTo>
                  <a:pt x="8920737" y="3197154"/>
                  <a:pt x="8967194" y="3150697"/>
                  <a:pt x="8967194" y="3093390"/>
                </a:cubicBezTo>
                <a:lnTo>
                  <a:pt x="8967194" y="2678347"/>
                </a:lnTo>
                <a:cubicBezTo>
                  <a:pt x="8967194" y="2621040"/>
                  <a:pt x="8920737" y="2574583"/>
                  <a:pt x="8863430" y="2574583"/>
                </a:cubicBezTo>
                <a:close/>
                <a:moveTo>
                  <a:pt x="160524" y="0"/>
                </a:moveTo>
                <a:lnTo>
                  <a:pt x="8863327" y="0"/>
                </a:lnTo>
                <a:cubicBezTo>
                  <a:pt x="8951982" y="0"/>
                  <a:pt x="9023851" y="71869"/>
                  <a:pt x="9023851" y="160524"/>
                </a:cubicBezTo>
                <a:lnTo>
                  <a:pt x="9023851" y="5121594"/>
                </a:lnTo>
                <a:cubicBezTo>
                  <a:pt x="9023851" y="5210249"/>
                  <a:pt x="8951982" y="5282118"/>
                  <a:pt x="8863327" y="5282118"/>
                </a:cubicBezTo>
                <a:lnTo>
                  <a:pt x="160524" y="5282118"/>
                </a:lnTo>
                <a:cubicBezTo>
                  <a:pt x="71869" y="5282118"/>
                  <a:pt x="0" y="5210249"/>
                  <a:pt x="0" y="5121594"/>
                </a:cubicBezTo>
                <a:lnTo>
                  <a:pt x="0" y="160524"/>
                </a:lnTo>
                <a:cubicBezTo>
                  <a:pt x="0" y="71869"/>
                  <a:pt x="71869" y="0"/>
                  <a:pt x="160524" y="0"/>
                </a:cubicBezTo>
                <a:close/>
              </a:path>
            </a:pathLst>
          </a:custGeom>
          <a:solidFill>
            <a:schemeClr val="bg2">
              <a:lumMod val="50000"/>
              <a:alpha val="8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74A7E-9A1F-B423-718F-D5092A05CFE0}"/>
              </a:ext>
            </a:extLst>
          </p:cNvPr>
          <p:cNvSpPr txBox="1"/>
          <p:nvPr/>
        </p:nvSpPr>
        <p:spPr>
          <a:xfrm>
            <a:off x="5687437" y="3510672"/>
            <a:ext cx="4841133" cy="510778"/>
          </a:xfrm>
          <a:prstGeom prst="roundRect">
            <a:avLst/>
          </a:prstGeom>
          <a:solidFill>
            <a:schemeClr val="bg1">
              <a:alpha val="94000"/>
            </a:schemeClr>
          </a:solidFill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sz="2400" dirty="0"/>
              <a:t>3. Queue compute task on DEVICE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9938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9545E-F9D1-4C4D-3F35-3747D3E9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5C36-F92D-1D4A-5A56-C262F612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CUDA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211ED-BC9C-5560-DAF7-67DDD9E9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43" y="1549942"/>
            <a:ext cx="9072314" cy="5282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3D23AB-9423-B941-3859-DEB99EA5F5FC}"/>
                  </a:ext>
                </a:extLst>
              </p:cNvPr>
              <p:cNvSpPr txBox="1"/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 for</a:t>
                </a:r>
                <a:r>
                  <a:rPr lang="pt-BR" sz="2400" b="1" dirty="0"/>
                  <a:t> </a:t>
                </a:r>
                <a14:m>
                  <m:oMath xmlns:m="http://schemas.openxmlformats.org/officeDocument/2006/math">
                    <m:r>
                      <a:rPr lang="pt-BR" sz="24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3D23AB-9423-B941-3859-DEB99EA5F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blipFill>
                <a:blip r:embed="rId3"/>
                <a:stretch>
                  <a:fillRect b="-4587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51237E-47F9-23BE-7E0F-E7D882DA725C}"/>
              </a:ext>
            </a:extLst>
          </p:cNvPr>
          <p:cNvSpPr/>
          <p:nvPr/>
        </p:nvSpPr>
        <p:spPr>
          <a:xfrm>
            <a:off x="1559843" y="1549942"/>
            <a:ext cx="9023851" cy="5282118"/>
          </a:xfrm>
          <a:custGeom>
            <a:avLst/>
            <a:gdLst>
              <a:gd name="connsiteX0" fmla="*/ 160421 w 9023851"/>
              <a:gd name="connsiteY0" fmla="*/ 3884573 h 5282118"/>
              <a:gd name="connsiteX1" fmla="*/ 56657 w 9023851"/>
              <a:gd name="connsiteY1" fmla="*/ 3988337 h 5282118"/>
              <a:gd name="connsiteX2" fmla="*/ 56657 w 9023851"/>
              <a:gd name="connsiteY2" fmla="*/ 4403380 h 5282118"/>
              <a:gd name="connsiteX3" fmla="*/ 160421 w 9023851"/>
              <a:gd name="connsiteY3" fmla="*/ 4507144 h 5282118"/>
              <a:gd name="connsiteX4" fmla="*/ 8863430 w 9023851"/>
              <a:gd name="connsiteY4" fmla="*/ 4507144 h 5282118"/>
              <a:gd name="connsiteX5" fmla="*/ 8967194 w 9023851"/>
              <a:gd name="connsiteY5" fmla="*/ 4403380 h 5282118"/>
              <a:gd name="connsiteX6" fmla="*/ 8967194 w 9023851"/>
              <a:gd name="connsiteY6" fmla="*/ 3988337 h 5282118"/>
              <a:gd name="connsiteX7" fmla="*/ 8863430 w 9023851"/>
              <a:gd name="connsiteY7" fmla="*/ 3884573 h 5282118"/>
              <a:gd name="connsiteX8" fmla="*/ 160524 w 9023851"/>
              <a:gd name="connsiteY8" fmla="*/ 0 h 5282118"/>
              <a:gd name="connsiteX9" fmla="*/ 8863327 w 9023851"/>
              <a:gd name="connsiteY9" fmla="*/ 0 h 5282118"/>
              <a:gd name="connsiteX10" fmla="*/ 9023851 w 9023851"/>
              <a:gd name="connsiteY10" fmla="*/ 160524 h 5282118"/>
              <a:gd name="connsiteX11" fmla="*/ 9023851 w 9023851"/>
              <a:gd name="connsiteY11" fmla="*/ 5121594 h 5282118"/>
              <a:gd name="connsiteX12" fmla="*/ 8863327 w 9023851"/>
              <a:gd name="connsiteY12" fmla="*/ 5282118 h 5282118"/>
              <a:gd name="connsiteX13" fmla="*/ 160524 w 9023851"/>
              <a:gd name="connsiteY13" fmla="*/ 5282118 h 5282118"/>
              <a:gd name="connsiteX14" fmla="*/ 0 w 9023851"/>
              <a:gd name="connsiteY14" fmla="*/ 5121594 h 5282118"/>
              <a:gd name="connsiteX15" fmla="*/ 0 w 9023851"/>
              <a:gd name="connsiteY15" fmla="*/ 160524 h 5282118"/>
              <a:gd name="connsiteX16" fmla="*/ 160524 w 9023851"/>
              <a:gd name="connsiteY16" fmla="*/ 0 h 528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23851" h="5282118">
                <a:moveTo>
                  <a:pt x="160421" y="3884573"/>
                </a:moveTo>
                <a:cubicBezTo>
                  <a:pt x="103114" y="3884573"/>
                  <a:pt x="56657" y="3931030"/>
                  <a:pt x="56657" y="3988337"/>
                </a:cubicBezTo>
                <a:lnTo>
                  <a:pt x="56657" y="4403380"/>
                </a:lnTo>
                <a:cubicBezTo>
                  <a:pt x="56657" y="4460687"/>
                  <a:pt x="103114" y="4507144"/>
                  <a:pt x="160421" y="4507144"/>
                </a:cubicBezTo>
                <a:lnTo>
                  <a:pt x="8863430" y="4507144"/>
                </a:lnTo>
                <a:cubicBezTo>
                  <a:pt x="8920737" y="4507144"/>
                  <a:pt x="8967194" y="4460687"/>
                  <a:pt x="8967194" y="4403380"/>
                </a:cubicBezTo>
                <a:lnTo>
                  <a:pt x="8967194" y="3988337"/>
                </a:lnTo>
                <a:cubicBezTo>
                  <a:pt x="8967194" y="3931030"/>
                  <a:pt x="8920737" y="3884573"/>
                  <a:pt x="8863430" y="3884573"/>
                </a:cubicBezTo>
                <a:close/>
                <a:moveTo>
                  <a:pt x="160524" y="0"/>
                </a:moveTo>
                <a:lnTo>
                  <a:pt x="8863327" y="0"/>
                </a:lnTo>
                <a:cubicBezTo>
                  <a:pt x="8951982" y="0"/>
                  <a:pt x="9023851" y="71869"/>
                  <a:pt x="9023851" y="160524"/>
                </a:cubicBezTo>
                <a:lnTo>
                  <a:pt x="9023851" y="5121594"/>
                </a:lnTo>
                <a:cubicBezTo>
                  <a:pt x="9023851" y="5210249"/>
                  <a:pt x="8951982" y="5282118"/>
                  <a:pt x="8863327" y="5282118"/>
                </a:cubicBezTo>
                <a:lnTo>
                  <a:pt x="160524" y="5282118"/>
                </a:lnTo>
                <a:cubicBezTo>
                  <a:pt x="71869" y="5282118"/>
                  <a:pt x="0" y="5210249"/>
                  <a:pt x="0" y="5121594"/>
                </a:cubicBezTo>
                <a:lnTo>
                  <a:pt x="0" y="160524"/>
                </a:lnTo>
                <a:cubicBezTo>
                  <a:pt x="0" y="71869"/>
                  <a:pt x="71869" y="0"/>
                  <a:pt x="160524" y="0"/>
                </a:cubicBezTo>
                <a:close/>
              </a:path>
            </a:pathLst>
          </a:custGeom>
          <a:solidFill>
            <a:schemeClr val="bg2">
              <a:lumMod val="50000"/>
              <a:alpha val="8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D04BF-630F-EB37-730D-32550F42D7B9}"/>
              </a:ext>
            </a:extLst>
          </p:cNvPr>
          <p:cNvSpPr txBox="1"/>
          <p:nvPr/>
        </p:nvSpPr>
        <p:spPr>
          <a:xfrm>
            <a:off x="5155660" y="4846604"/>
            <a:ext cx="5372911" cy="510778"/>
          </a:xfrm>
          <a:prstGeom prst="roundRect">
            <a:avLst/>
          </a:prstGeom>
          <a:solidFill>
            <a:schemeClr val="bg1">
              <a:alpha val="94000"/>
            </a:schemeClr>
          </a:solidFill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sz="2400" dirty="0"/>
              <a:t>4. Copy results from </a:t>
            </a:r>
            <a:r>
              <a:rPr lang="en-US" sz="2400" b="1" dirty="0"/>
              <a:t>DEVICE</a:t>
            </a:r>
            <a:r>
              <a:rPr lang="en-US" sz="2400" dirty="0"/>
              <a:t> to </a:t>
            </a:r>
            <a:r>
              <a:rPr lang="en-US" sz="2400" b="1" dirty="0"/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242429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2EC14-05B9-8BE8-4EBB-23B6DB63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Exo 2" pitchFamily="2" charset="0"/>
              </a:rPr>
              <a:t>Architecture Differences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CA2FF9-8490-F783-345B-F2EFDF0EB7A9}"/>
              </a:ext>
            </a:extLst>
          </p:cNvPr>
          <p:cNvGrpSpPr/>
          <p:nvPr/>
        </p:nvGrpSpPr>
        <p:grpSpPr>
          <a:xfrm>
            <a:off x="2608639" y="1598305"/>
            <a:ext cx="6974722" cy="4412561"/>
            <a:chOff x="2362180" y="1598305"/>
            <a:chExt cx="6974722" cy="44125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BBB9A-AAD8-6923-AA1C-C4FF5430DEAE}"/>
                </a:ext>
              </a:extLst>
            </p:cNvPr>
            <p:cNvGrpSpPr/>
            <p:nvPr/>
          </p:nvGrpSpPr>
          <p:grpSpPr>
            <a:xfrm>
              <a:off x="2362180" y="1598305"/>
              <a:ext cx="3523395" cy="4412561"/>
              <a:chOff x="838200" y="1631952"/>
              <a:chExt cx="3956837" cy="495538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C582648-54F4-669C-032F-6B8382FBB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455935"/>
                <a:ext cx="3956837" cy="413140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A5507A-622B-F0FC-5B79-849C534C3C2F}"/>
                  </a:ext>
                </a:extLst>
              </p:cNvPr>
              <p:cNvSpPr txBox="1"/>
              <p:nvPr/>
            </p:nvSpPr>
            <p:spPr>
              <a:xfrm>
                <a:off x="1231297" y="1631952"/>
                <a:ext cx="31706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CPU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4F7D14-FB4D-D406-D465-516F39EF7250}"/>
                </a:ext>
              </a:extLst>
            </p:cNvPr>
            <p:cNvGrpSpPr/>
            <p:nvPr/>
          </p:nvGrpSpPr>
          <p:grpSpPr>
            <a:xfrm>
              <a:off x="6023930" y="1598305"/>
              <a:ext cx="3312972" cy="4412561"/>
              <a:chOff x="6870874" y="1631952"/>
              <a:chExt cx="3720528" cy="495538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4124FB6-CDEF-F35D-C4F4-FC05D5B1C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0874" y="2455935"/>
                <a:ext cx="3720528" cy="413140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5B9BE7-C6DA-B6AF-6079-78EE4529B50B}"/>
                  </a:ext>
                </a:extLst>
              </p:cNvPr>
              <p:cNvSpPr txBox="1"/>
              <p:nvPr/>
            </p:nvSpPr>
            <p:spPr>
              <a:xfrm>
                <a:off x="7145817" y="1631952"/>
                <a:ext cx="31706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/>
                  <a:t>GPU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D0A766-096B-6CAC-38AA-C85C29AAE661}"/>
              </a:ext>
            </a:extLst>
          </p:cNvPr>
          <p:cNvSpPr txBox="1"/>
          <p:nvPr/>
        </p:nvSpPr>
        <p:spPr>
          <a:xfrm>
            <a:off x="28473" y="3169807"/>
            <a:ext cx="258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dirty="0"/>
              <a:t>16-128 cores</a:t>
            </a:r>
            <a:endParaRPr lang="en-US" sz="500" dirty="0"/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dirty="0"/>
              <a:t>1-2 threads/core</a:t>
            </a:r>
            <a:endParaRPr lang="en-US" sz="500" dirty="0"/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dirty="0"/>
              <a:t>Latency hidden by large cache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Google Sans"/>
              </a:rPr>
              <a:t>BW: 576 GB/s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30F5C-DFB3-7C89-4BFF-6B68FEDC6C34}"/>
              </a:ext>
            </a:extLst>
          </p:cNvPr>
          <p:cNvSpPr txBox="1"/>
          <p:nvPr/>
        </p:nvSpPr>
        <p:spPr>
          <a:xfrm>
            <a:off x="9427531" y="2757279"/>
            <a:ext cx="3312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dirty="0"/>
              <a:t>108-192 SMs</a:t>
            </a:r>
            <a:endParaRPr lang="en-US" sz="500" dirty="0"/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Google Sans"/>
              </a:rPr>
              <a:t>128 - 192 Cuda Cores </a:t>
            </a:r>
            <a:br>
              <a:rPr lang="en-US" sz="2000" b="0" i="0" dirty="0">
                <a:effectLst/>
                <a:latin typeface="Google Sans"/>
              </a:rPr>
            </a:br>
            <a:r>
              <a:rPr lang="en-US" sz="2000" b="0" i="0" dirty="0">
                <a:effectLst/>
                <a:latin typeface="Google Sans"/>
              </a:rPr>
              <a:t>per SM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Google Sans"/>
              </a:rPr>
              <a:t>BW: 1.6 - 8 TB/s</a:t>
            </a:r>
            <a:endParaRPr lang="en-US" sz="2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8C597F-42F7-2FB2-FB92-74866F7D51E4}"/>
              </a:ext>
            </a:extLst>
          </p:cNvPr>
          <p:cNvGrpSpPr/>
          <p:nvPr/>
        </p:nvGrpSpPr>
        <p:grpSpPr>
          <a:xfrm>
            <a:off x="9902837" y="4158764"/>
            <a:ext cx="1574950" cy="397141"/>
            <a:chOff x="9609935" y="3889417"/>
            <a:chExt cx="1574950" cy="39714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47F2B7E-0054-506A-9195-207B8D820C70}"/>
                </a:ext>
              </a:extLst>
            </p:cNvPr>
            <p:cNvSpPr/>
            <p:nvPr/>
          </p:nvSpPr>
          <p:spPr>
            <a:xfrm>
              <a:off x="9609935" y="3889417"/>
              <a:ext cx="1574950" cy="3068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A46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4" descr="AMD Logo, symbol, meaning, history, PNG, brand">
              <a:extLst>
                <a:ext uri="{FF2B5EF4-FFF2-40B4-BE49-F238E27FC236}">
                  <a16:creationId xmlns:a16="http://schemas.microsoft.com/office/drawing/2014/main" id="{EF11EC69-09D3-66DE-4527-17A52FC334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06"/>
            <a:stretch/>
          </p:blipFill>
          <p:spPr bwMode="auto">
            <a:xfrm>
              <a:off x="9939932" y="3892848"/>
              <a:ext cx="878276" cy="393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F2DD54-2665-4BDF-1B17-4FFA2C65D39C}"/>
              </a:ext>
            </a:extLst>
          </p:cNvPr>
          <p:cNvGrpSpPr/>
          <p:nvPr/>
        </p:nvGrpSpPr>
        <p:grpSpPr>
          <a:xfrm>
            <a:off x="9902837" y="2422409"/>
            <a:ext cx="1574950" cy="334870"/>
            <a:chOff x="9557789" y="2015169"/>
            <a:chExt cx="1574950" cy="33487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282387C-9E72-C7EF-74C7-B48938B2A22A}"/>
                </a:ext>
              </a:extLst>
            </p:cNvPr>
            <p:cNvSpPr/>
            <p:nvPr/>
          </p:nvSpPr>
          <p:spPr>
            <a:xfrm>
              <a:off x="9557789" y="2015169"/>
              <a:ext cx="1574950" cy="334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6B9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" descr="Logos &amp; Brand Guidelines | NVIDIA">
              <a:extLst>
                <a:ext uri="{FF2B5EF4-FFF2-40B4-BE49-F238E27FC236}">
                  <a16:creationId xmlns:a16="http://schemas.microsoft.com/office/drawing/2014/main" id="{68A83618-1349-63CD-E2D0-AEE066BA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4" t="38516" r="7638" b="33982"/>
            <a:stretch/>
          </p:blipFill>
          <p:spPr bwMode="auto">
            <a:xfrm>
              <a:off x="9576129" y="2050155"/>
              <a:ext cx="1538271" cy="278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17C2A7F-59D3-ABC8-B2D9-151EC18A3157}"/>
              </a:ext>
            </a:extLst>
          </p:cNvPr>
          <p:cNvSpPr txBox="1"/>
          <p:nvPr/>
        </p:nvSpPr>
        <p:spPr>
          <a:xfrm>
            <a:off x="9427531" y="4458836"/>
            <a:ext cx="3044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dirty="0"/>
              <a:t>120-304 CUs</a:t>
            </a:r>
            <a:endParaRPr lang="en-US" sz="500" dirty="0"/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dirty="0">
                <a:latin typeface="Google Sans"/>
              </a:rPr>
              <a:t>64</a:t>
            </a:r>
            <a:r>
              <a:rPr lang="en-US" sz="2000" b="0" i="0" dirty="0">
                <a:effectLst/>
                <a:latin typeface="Google Sans"/>
              </a:rPr>
              <a:t> Stream Processes per CU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Google Sans"/>
              </a:rPr>
              <a:t>BW: 3.2 - 6 TB/s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263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049B-B2F1-29AB-1D3D-1DC710165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CUDA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14592B-A117-D5C9-7484-D6E6D0F7BB3A}"/>
                  </a:ext>
                </a:extLst>
              </p:cNvPr>
              <p:cNvSpPr txBox="1"/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 for</a:t>
                </a:r>
                <a:r>
                  <a:rPr lang="pt-BR" sz="2400" b="1" dirty="0"/>
                  <a:t> </a:t>
                </a:r>
                <a14:m>
                  <m:oMath xmlns:m="http://schemas.openxmlformats.org/officeDocument/2006/math">
                    <m:r>
                      <a:rPr lang="pt-BR" sz="24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14592B-A117-D5C9-7484-D6E6D0F7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53" y="869190"/>
                <a:ext cx="4792494" cy="631329"/>
              </a:xfrm>
              <a:prstGeom prst="roundRect">
                <a:avLst>
                  <a:gd name="adj" fmla="val 46821"/>
                </a:avLst>
              </a:prstGeom>
              <a:blipFill>
                <a:blip r:embed="rId2"/>
                <a:stretch>
                  <a:fillRect b="-4587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85DBE31-0B15-5A44-9A83-84AF2183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5807"/>
            <a:ext cx="12192000" cy="251581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BFB782-7726-2579-5C02-55A6B1A1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264583"/>
              </p:ext>
            </p:extLst>
          </p:nvPr>
        </p:nvGraphicFramePr>
        <p:xfrm>
          <a:off x="1703420" y="4513450"/>
          <a:ext cx="878516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258">
                  <a:extLst>
                    <a:ext uri="{9D8B030D-6E8A-4147-A177-3AD203B41FA5}">
                      <a16:colId xmlns:a16="http://schemas.microsoft.com/office/drawing/2014/main" val="2429767442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754132265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031336844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17996735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18417218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951880586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4184956871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80226887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85564749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69241692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4232690906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65921235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046689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04554404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55529550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67791120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33660393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75844734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93479962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60946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016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5E943E-1067-87DF-B0D4-6A160536BC28}"/>
                  </a:ext>
                </a:extLst>
              </p:cNvPr>
              <p:cNvSpPr txBox="1"/>
              <p:nvPr/>
            </p:nvSpPr>
            <p:spPr>
              <a:xfrm>
                <a:off x="1236492" y="4513450"/>
                <a:ext cx="466928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5E943E-1067-87DF-B0D4-6A160536B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492" y="4513450"/>
                <a:ext cx="466928" cy="369332"/>
              </a:xfrm>
              <a:prstGeom prst="rect">
                <a:avLst/>
              </a:prstGeom>
              <a:blipFill>
                <a:blip r:embed="rId4"/>
                <a:stretch>
                  <a:fillRect t="-9836" r="-65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AA57719-AE71-2571-2EE3-18549F2F9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836386"/>
              </p:ext>
            </p:extLst>
          </p:nvPr>
        </p:nvGraphicFramePr>
        <p:xfrm>
          <a:off x="1703420" y="5049195"/>
          <a:ext cx="878516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258">
                  <a:extLst>
                    <a:ext uri="{9D8B030D-6E8A-4147-A177-3AD203B41FA5}">
                      <a16:colId xmlns:a16="http://schemas.microsoft.com/office/drawing/2014/main" val="2429767442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754132265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031336844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17996735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18417218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951880586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4184956871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80226887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85564749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69241692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4232690906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65921235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046689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04554404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55529550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67791120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33660393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75844734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93479962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60946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016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1D2F0-1D30-E13B-D6F1-27DBAC91DD7C}"/>
                  </a:ext>
                </a:extLst>
              </p:cNvPr>
              <p:cNvSpPr txBox="1"/>
              <p:nvPr/>
            </p:nvSpPr>
            <p:spPr>
              <a:xfrm>
                <a:off x="1236492" y="5049195"/>
                <a:ext cx="466928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1D2F0-1D30-E13B-D6F1-27DBAC91D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492" y="5049195"/>
                <a:ext cx="466928" cy="369332"/>
              </a:xfrm>
              <a:prstGeom prst="rect">
                <a:avLst/>
              </a:prstGeom>
              <a:blipFill>
                <a:blip r:embed="rId5"/>
                <a:stretch>
                  <a:fillRect t="-8197" r="-131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>
            <a:extLst>
              <a:ext uri="{FF2B5EF4-FFF2-40B4-BE49-F238E27FC236}">
                <a16:creationId xmlns:a16="http://schemas.microsoft.com/office/drawing/2014/main" id="{4B4370A9-BD3E-CD89-E160-3F231031F8CE}"/>
              </a:ext>
            </a:extLst>
          </p:cNvPr>
          <p:cNvSpPr/>
          <p:nvPr/>
        </p:nvSpPr>
        <p:spPr>
          <a:xfrm rot="5400000">
            <a:off x="2345536" y="5056311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rgbClr val="0E2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39EC45A-F983-1A1E-8697-3EEB6D0E4C46}"/>
              </a:ext>
            </a:extLst>
          </p:cNvPr>
          <p:cNvSpPr/>
          <p:nvPr/>
        </p:nvSpPr>
        <p:spPr>
          <a:xfrm rot="5400000">
            <a:off x="4113810" y="5056311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rgbClr val="0F9ED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165F3A3-0954-FA89-582B-4C72FB354B05}"/>
              </a:ext>
            </a:extLst>
          </p:cNvPr>
          <p:cNvSpPr/>
          <p:nvPr/>
        </p:nvSpPr>
        <p:spPr>
          <a:xfrm rot="5400000">
            <a:off x="5877218" y="5056311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rgbClr val="A02B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F7355C69-F12E-1490-EF6F-BBFF1ABFBF55}"/>
              </a:ext>
            </a:extLst>
          </p:cNvPr>
          <p:cNvSpPr/>
          <p:nvPr/>
        </p:nvSpPr>
        <p:spPr>
          <a:xfrm rot="5400000">
            <a:off x="7640626" y="5056310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686B8066-DA86-3621-F36D-19AC3E1EBFA5}"/>
              </a:ext>
            </a:extLst>
          </p:cNvPr>
          <p:cNvSpPr/>
          <p:nvPr/>
        </p:nvSpPr>
        <p:spPr>
          <a:xfrm rot="5400000">
            <a:off x="9404034" y="5056310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A9D62-E4E4-3745-C426-F8E29BE9BE76}"/>
              </a:ext>
            </a:extLst>
          </p:cNvPr>
          <p:cNvSpPr txBox="1"/>
          <p:nvPr/>
        </p:nvSpPr>
        <p:spPr>
          <a:xfrm>
            <a:off x="2081719" y="5907930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FE3A42-76A3-BCAA-768F-4DE742A00BF2}"/>
              </a:ext>
            </a:extLst>
          </p:cNvPr>
          <p:cNvSpPr txBox="1"/>
          <p:nvPr/>
        </p:nvSpPr>
        <p:spPr>
          <a:xfrm>
            <a:off x="3851070" y="5907930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CCBBCF-1A11-723F-A7E1-634C56519E29}"/>
              </a:ext>
            </a:extLst>
          </p:cNvPr>
          <p:cNvSpPr txBox="1"/>
          <p:nvPr/>
        </p:nvSpPr>
        <p:spPr>
          <a:xfrm>
            <a:off x="5619344" y="5907930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25F8CA-D72A-D092-2F9B-5E9DAD1E9F1B}"/>
              </a:ext>
            </a:extLst>
          </p:cNvPr>
          <p:cNvSpPr txBox="1"/>
          <p:nvPr/>
        </p:nvSpPr>
        <p:spPr>
          <a:xfrm>
            <a:off x="7382751" y="5907930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1D396-709D-2C97-B46A-9680B6C126E3}"/>
              </a:ext>
            </a:extLst>
          </p:cNvPr>
          <p:cNvSpPr txBox="1"/>
          <p:nvPr/>
        </p:nvSpPr>
        <p:spPr>
          <a:xfrm>
            <a:off x="9146158" y="5907930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A9D458-749B-EDF6-D295-0CFE95591F90}"/>
              </a:ext>
            </a:extLst>
          </p:cNvPr>
          <p:cNvSpPr txBox="1"/>
          <p:nvPr/>
        </p:nvSpPr>
        <p:spPr>
          <a:xfrm>
            <a:off x="2240603" y="3427480"/>
            <a:ext cx="7710791" cy="4086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tile the n-loop into equal sized tiles (here tile size is </a:t>
            </a:r>
            <a:r>
              <a:rPr lang="en-US" b="1" dirty="0"/>
              <a:t>blockDim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693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6DCF5-B1BE-D18F-48DD-CBEC23486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E10E-E532-33CC-9BEE-0A18E5A0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CUDA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64195E-2223-92B6-D50B-FEECDDA62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357" y="1555017"/>
            <a:ext cx="8987287" cy="3353466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1DCE287-A761-BBE0-C446-72F154BCF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654852"/>
              </p:ext>
            </p:extLst>
          </p:nvPr>
        </p:nvGraphicFramePr>
        <p:xfrm>
          <a:off x="1703420" y="4973886"/>
          <a:ext cx="878516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258">
                  <a:extLst>
                    <a:ext uri="{9D8B030D-6E8A-4147-A177-3AD203B41FA5}">
                      <a16:colId xmlns:a16="http://schemas.microsoft.com/office/drawing/2014/main" val="2429767442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754132265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031336844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17996735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18417218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951880586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4184956871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80226887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85564749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69241692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4232690906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65921235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046689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04554404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55529550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67791120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33660393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75844734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93479962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60946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016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C5ECBF-F166-6E9F-57EC-3D3B7EBA9B5D}"/>
                  </a:ext>
                </a:extLst>
              </p:cNvPr>
              <p:cNvSpPr txBox="1"/>
              <p:nvPr/>
            </p:nvSpPr>
            <p:spPr>
              <a:xfrm>
                <a:off x="1236492" y="4973886"/>
                <a:ext cx="466928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C5ECBF-F166-6E9F-57EC-3D3B7EBA9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492" y="4973886"/>
                <a:ext cx="466928" cy="369332"/>
              </a:xfrm>
              <a:prstGeom prst="rect">
                <a:avLst/>
              </a:prstGeom>
              <a:blipFill>
                <a:blip r:embed="rId3"/>
                <a:stretch>
                  <a:fillRect t="-9836" r="-657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FE54FDE-973E-DBE4-1113-A3BD8B5E2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89174"/>
              </p:ext>
            </p:extLst>
          </p:nvPr>
        </p:nvGraphicFramePr>
        <p:xfrm>
          <a:off x="1703420" y="5509631"/>
          <a:ext cx="878516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258">
                  <a:extLst>
                    <a:ext uri="{9D8B030D-6E8A-4147-A177-3AD203B41FA5}">
                      <a16:colId xmlns:a16="http://schemas.microsoft.com/office/drawing/2014/main" val="2429767442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754132265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031336844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17996735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18417218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951880586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4184956871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80226887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85564749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69241692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4232690906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65921235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046689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104554404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55529550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67791120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336603930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3758447343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934799628"/>
                    </a:ext>
                  </a:extLst>
                </a:gridCol>
                <a:gridCol w="439258">
                  <a:extLst>
                    <a:ext uri="{9D8B030D-6E8A-4147-A177-3AD203B41FA5}">
                      <a16:colId xmlns:a16="http://schemas.microsoft.com/office/drawing/2014/main" val="2560946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016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8B75A2-DC47-0A30-7B5B-66325E89596F}"/>
                  </a:ext>
                </a:extLst>
              </p:cNvPr>
              <p:cNvSpPr txBox="1"/>
              <p:nvPr/>
            </p:nvSpPr>
            <p:spPr>
              <a:xfrm>
                <a:off x="1236492" y="5509631"/>
                <a:ext cx="466928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8B75A2-DC47-0A30-7B5B-66325E895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492" y="5509631"/>
                <a:ext cx="466928" cy="369332"/>
              </a:xfrm>
              <a:prstGeom prst="rect">
                <a:avLst/>
              </a:prstGeom>
              <a:blipFill>
                <a:blip r:embed="rId4"/>
                <a:stretch>
                  <a:fillRect t="-8333" r="-131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>
            <a:extLst>
              <a:ext uri="{FF2B5EF4-FFF2-40B4-BE49-F238E27FC236}">
                <a16:creationId xmlns:a16="http://schemas.microsoft.com/office/drawing/2014/main" id="{EF7701CE-83B6-208B-AACD-8DA6DBD284FD}"/>
              </a:ext>
            </a:extLst>
          </p:cNvPr>
          <p:cNvSpPr/>
          <p:nvPr/>
        </p:nvSpPr>
        <p:spPr>
          <a:xfrm rot="5400000">
            <a:off x="2345536" y="5516747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rgbClr val="0E28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499EDEF-BD6F-6079-60F3-C78AFF425526}"/>
              </a:ext>
            </a:extLst>
          </p:cNvPr>
          <p:cNvSpPr/>
          <p:nvPr/>
        </p:nvSpPr>
        <p:spPr>
          <a:xfrm rot="5400000">
            <a:off x="4113810" y="5516747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rgbClr val="0F9ED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C3B4886-D38E-2A67-E3FF-9D6D2F557052}"/>
              </a:ext>
            </a:extLst>
          </p:cNvPr>
          <p:cNvSpPr/>
          <p:nvPr/>
        </p:nvSpPr>
        <p:spPr>
          <a:xfrm rot="5400000">
            <a:off x="5877218" y="5516747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rgbClr val="A02B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A18B26B-C4B1-1220-456C-D2152FBFAAC7}"/>
              </a:ext>
            </a:extLst>
          </p:cNvPr>
          <p:cNvSpPr/>
          <p:nvPr/>
        </p:nvSpPr>
        <p:spPr>
          <a:xfrm rot="5400000">
            <a:off x="7640626" y="5516746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EAE6F2E4-B42D-56A0-2971-9E9757D8E761}"/>
              </a:ext>
            </a:extLst>
          </p:cNvPr>
          <p:cNvSpPr/>
          <p:nvPr/>
        </p:nvSpPr>
        <p:spPr>
          <a:xfrm rot="5400000">
            <a:off x="9404034" y="5516746"/>
            <a:ext cx="437563" cy="1265677"/>
          </a:xfrm>
          <a:prstGeom prst="rightBrace">
            <a:avLst>
              <a:gd name="adj1" fmla="val 27600"/>
              <a:gd name="adj2" fmla="val 50000"/>
            </a:avLst>
          </a:prstGeom>
          <a:ln w="47625"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B77F98-2365-D017-3E42-109A3E95231D}"/>
              </a:ext>
            </a:extLst>
          </p:cNvPr>
          <p:cNvSpPr txBox="1"/>
          <p:nvPr/>
        </p:nvSpPr>
        <p:spPr>
          <a:xfrm>
            <a:off x="2081719" y="6368366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F74620-8740-7EEF-71BF-1F25E6C39C72}"/>
              </a:ext>
            </a:extLst>
          </p:cNvPr>
          <p:cNvSpPr txBox="1"/>
          <p:nvPr/>
        </p:nvSpPr>
        <p:spPr>
          <a:xfrm>
            <a:off x="3851070" y="6368366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301166-847F-5A84-89C2-ABC289E2782B}"/>
              </a:ext>
            </a:extLst>
          </p:cNvPr>
          <p:cNvSpPr txBox="1"/>
          <p:nvPr/>
        </p:nvSpPr>
        <p:spPr>
          <a:xfrm>
            <a:off x="5619344" y="6368366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498214-6AAE-787F-518C-9C4A767E07E6}"/>
              </a:ext>
            </a:extLst>
          </p:cNvPr>
          <p:cNvSpPr txBox="1"/>
          <p:nvPr/>
        </p:nvSpPr>
        <p:spPr>
          <a:xfrm>
            <a:off x="7382751" y="6368366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7F9AB4-FC7D-D0CD-F297-AABB9A5803D8}"/>
              </a:ext>
            </a:extLst>
          </p:cNvPr>
          <p:cNvSpPr txBox="1"/>
          <p:nvPr/>
        </p:nvSpPr>
        <p:spPr>
          <a:xfrm>
            <a:off x="9146158" y="6368366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 =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2025C-E573-836B-FD97-AE957E9CCC2A}"/>
              </a:ext>
            </a:extLst>
          </p:cNvPr>
          <p:cNvSpPr txBox="1"/>
          <p:nvPr/>
        </p:nvSpPr>
        <p:spPr>
          <a:xfrm>
            <a:off x="2240603" y="956656"/>
            <a:ext cx="7710791" cy="4086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tile the n-loop into equal sized tiles (here tile size is </a:t>
            </a:r>
            <a:r>
              <a:rPr lang="en-US" b="1" dirty="0"/>
              <a:t>blockDim</a:t>
            </a:r>
            <a:r>
              <a:rPr lang="en-US" dirty="0"/>
              <a:t>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ED43C1-6A8B-1852-9744-DBBDD63DDE92}"/>
              </a:ext>
            </a:extLst>
          </p:cNvPr>
          <p:cNvSpPr/>
          <p:nvPr/>
        </p:nvSpPr>
        <p:spPr>
          <a:xfrm>
            <a:off x="2028636" y="2416196"/>
            <a:ext cx="5861849" cy="357282"/>
          </a:xfrm>
          <a:prstGeom prst="roundRect">
            <a:avLst/>
          </a:prstGeom>
          <a:solidFill>
            <a:srgbClr val="0F9ED5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1717AC-B716-5679-2E40-C827D712F54D}"/>
              </a:ext>
            </a:extLst>
          </p:cNvPr>
          <p:cNvSpPr/>
          <p:nvPr/>
        </p:nvSpPr>
        <p:spPr>
          <a:xfrm>
            <a:off x="1703420" y="1975708"/>
            <a:ext cx="5861849" cy="357282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2094D-D925-C68B-08DD-CD98E5123D3D}"/>
              </a:ext>
            </a:extLst>
          </p:cNvPr>
          <p:cNvSpPr txBox="1"/>
          <p:nvPr/>
        </p:nvSpPr>
        <p:spPr>
          <a:xfrm>
            <a:off x="8088074" y="2428887"/>
            <a:ext cx="2303980" cy="519351"/>
          </a:xfrm>
          <a:prstGeom prst="ellipse">
            <a:avLst/>
          </a:prstGeom>
          <a:noFill/>
          <a:ln w="57150">
            <a:solidFill>
              <a:srgbClr val="CFECF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blockDim = 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A09D-02AA-A167-5AE8-2FAF8DAC1562}"/>
              </a:ext>
            </a:extLst>
          </p:cNvPr>
          <p:cNvSpPr txBox="1"/>
          <p:nvPr/>
        </p:nvSpPr>
        <p:spPr>
          <a:xfrm>
            <a:off x="7666332" y="1786386"/>
            <a:ext cx="4270024" cy="519351"/>
          </a:xfrm>
          <a:prstGeom prst="ellipse">
            <a:avLst/>
          </a:prstGeom>
          <a:noFill/>
          <a:ln w="57150">
            <a:solidFill>
              <a:srgbClr val="F7E2F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gridDim =  N/blockDim</a:t>
            </a:r>
            <a:r>
              <a:rPr lang="en-US" dirty="0"/>
              <a:t> </a:t>
            </a:r>
            <a:r>
              <a:rPr lang="en-US" b="1" dirty="0"/>
              <a:t>= 5 </a:t>
            </a:r>
          </a:p>
        </p:txBody>
      </p:sp>
    </p:spTree>
    <p:extLst>
      <p:ext uri="{BB962C8B-B14F-4D97-AF65-F5344CB8AC3E}">
        <p14:creationId xmlns:p14="http://schemas.microsoft.com/office/powerpoint/2010/main" val="48920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0F48F-A2B1-9A0D-3FE0-44DB29B9C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95EC-0381-1B8E-6496-01FD6034E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CUDA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6F8C6-C1DB-E9D6-A45B-C296AA415CB8}"/>
              </a:ext>
            </a:extLst>
          </p:cNvPr>
          <p:cNvSpPr txBox="1"/>
          <p:nvPr/>
        </p:nvSpPr>
        <p:spPr>
          <a:xfrm>
            <a:off x="1639420" y="5623678"/>
            <a:ext cx="8913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Key Observation</a:t>
            </a:r>
            <a:r>
              <a:rPr lang="en-US" dirty="0"/>
              <a:t>: The body of the tiled loop can now be mapped to a thread.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78BCE-F2AB-7F37-1A21-0AC509909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357" y="1555017"/>
            <a:ext cx="8987287" cy="33534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953AB3-9AF4-609A-D225-E9360841078C}"/>
              </a:ext>
            </a:extLst>
          </p:cNvPr>
          <p:cNvSpPr/>
          <p:nvPr/>
        </p:nvSpPr>
        <p:spPr>
          <a:xfrm>
            <a:off x="2180026" y="2821926"/>
            <a:ext cx="8138766" cy="1489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19507-0CD7-0A10-483A-370714C8F145}"/>
              </a:ext>
            </a:extLst>
          </p:cNvPr>
          <p:cNvSpPr txBox="1"/>
          <p:nvPr/>
        </p:nvSpPr>
        <p:spPr>
          <a:xfrm>
            <a:off x="8322819" y="3045981"/>
            <a:ext cx="2515105" cy="1815227"/>
          </a:xfrm>
          <a:prstGeom prst="irregularSeal1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PER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60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7189A-F71C-DD41-D843-89F58F206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B09B-9ECF-AFAA-A41A-67C830DD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CUDA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55A7A-5756-C953-F143-BF12D8E75BD1}"/>
              </a:ext>
            </a:extLst>
          </p:cNvPr>
          <p:cNvSpPr txBox="1"/>
          <p:nvPr/>
        </p:nvSpPr>
        <p:spPr>
          <a:xfrm>
            <a:off x="1639420" y="5390211"/>
            <a:ext cx="8913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Key Observation</a:t>
            </a:r>
            <a:r>
              <a:rPr lang="en-US" dirty="0"/>
              <a:t>: The loops are implicitly executed by thread parallelism </a:t>
            </a:r>
            <a:br>
              <a:rPr lang="en-US" dirty="0"/>
            </a:br>
            <a:r>
              <a:rPr lang="en-US" dirty="0"/>
              <a:t>and do not appear in the CUDA kernel code.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3AB1D-EDEA-5D2B-92CC-C490948C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1199"/>
            <a:ext cx="10515600" cy="3704816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3A2E5E-9D9E-4BA5-F0C6-D1A7D605A2D4}"/>
              </a:ext>
            </a:extLst>
          </p:cNvPr>
          <p:cNvSpPr/>
          <p:nvPr/>
        </p:nvSpPr>
        <p:spPr>
          <a:xfrm>
            <a:off x="1516205" y="2532768"/>
            <a:ext cx="8594078" cy="2470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827D7-50BF-1049-A698-EBD90921C20B}"/>
              </a:ext>
            </a:extLst>
          </p:cNvPr>
          <p:cNvSpPr txBox="1"/>
          <p:nvPr/>
        </p:nvSpPr>
        <p:spPr>
          <a:xfrm>
            <a:off x="1361873" y="6123770"/>
            <a:ext cx="10214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This body of the kernel function is the inner code from the chunked version of the function.</a:t>
            </a:r>
          </a:p>
          <a:p>
            <a:r>
              <a:rPr lang="en-US" i="1" dirty="0"/>
              <a:t>The </a:t>
            </a:r>
            <a:r>
              <a:rPr lang="en-US" b="1" i="1" dirty="0"/>
              <a:t>kernel is executed by every thread</a:t>
            </a:r>
            <a:r>
              <a:rPr lang="en-US" i="1" dirty="0"/>
              <a:t> in the specified array of threads.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C1E627-6CC8-5C8F-ACBE-C4967A5DE088}"/>
              </a:ext>
            </a:extLst>
          </p:cNvPr>
          <p:cNvSpPr/>
          <p:nvPr/>
        </p:nvSpPr>
        <p:spPr>
          <a:xfrm>
            <a:off x="1186774" y="1653624"/>
            <a:ext cx="1569396" cy="46409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DDCDED-E827-2D20-971F-A28CC23AA42D}"/>
              </a:ext>
            </a:extLst>
          </p:cNvPr>
          <p:cNvSpPr/>
          <p:nvPr/>
        </p:nvSpPr>
        <p:spPr>
          <a:xfrm>
            <a:off x="3544109" y="2863096"/>
            <a:ext cx="4925439" cy="46409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A45D84-DBDC-8701-88FF-DBCF0A97E627}"/>
              </a:ext>
            </a:extLst>
          </p:cNvPr>
          <p:cNvSpPr/>
          <p:nvPr/>
        </p:nvSpPr>
        <p:spPr>
          <a:xfrm>
            <a:off x="1516205" y="3701298"/>
            <a:ext cx="5143999" cy="130229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DDB9D6-7990-31F9-7B2B-FE3E36D81365}"/>
              </a:ext>
            </a:extLst>
          </p:cNvPr>
          <p:cNvSpPr txBox="1"/>
          <p:nvPr/>
        </p:nvSpPr>
        <p:spPr>
          <a:xfrm>
            <a:off x="6141398" y="2158784"/>
            <a:ext cx="39688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kernel is executed by every thread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F27F7-65D4-D67B-FDFB-9ED1BE634D37}"/>
              </a:ext>
            </a:extLst>
          </p:cNvPr>
          <p:cNvSpPr txBox="1"/>
          <p:nvPr/>
        </p:nvSpPr>
        <p:spPr>
          <a:xfrm>
            <a:off x="2240603" y="788046"/>
            <a:ext cx="771079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Rename variables to conform with CUDA naming convention.</a:t>
            </a:r>
          </a:p>
          <a:p>
            <a:pPr algn="ctr"/>
            <a:r>
              <a:rPr lang="en-US" dirty="0"/>
              <a:t>dim3 type intrinsic variables: </a:t>
            </a:r>
            <a:r>
              <a:rPr lang="en-US" b="1" dirty="0"/>
              <a:t>threadIdx</a:t>
            </a:r>
            <a:r>
              <a:rPr lang="en-US" dirty="0"/>
              <a:t>, </a:t>
            </a:r>
            <a:r>
              <a:rPr lang="en-US" b="1" dirty="0"/>
              <a:t>blockDim</a:t>
            </a:r>
            <a:r>
              <a:rPr lang="en-US" dirty="0"/>
              <a:t>, </a:t>
            </a:r>
            <a:r>
              <a:rPr lang="en-US" b="1" dirty="0"/>
              <a:t>blockIdx</a:t>
            </a:r>
            <a:r>
              <a:rPr lang="en-US" dirty="0"/>
              <a:t>, </a:t>
            </a:r>
            <a:r>
              <a:rPr lang="en-US" b="1" dirty="0"/>
              <a:t>gridDim</a:t>
            </a:r>
          </a:p>
        </p:txBody>
      </p:sp>
    </p:spTree>
    <p:extLst>
      <p:ext uri="{BB962C8B-B14F-4D97-AF65-F5344CB8AC3E}">
        <p14:creationId xmlns:p14="http://schemas.microsoft.com/office/powerpoint/2010/main" val="40872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 animBg="1"/>
      <p:bldP spid="16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0E97-31E6-EC7C-7E39-F14243D8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984"/>
            <a:ext cx="10515600" cy="1040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CUDA supports up to 3 nested outer “</a:t>
            </a:r>
            <a:r>
              <a:rPr lang="en-US" b="1" dirty="0">
                <a:solidFill>
                  <a:srgbClr val="0F9ED5"/>
                </a:solidFill>
              </a:rPr>
              <a:t>block</a:t>
            </a:r>
            <a:r>
              <a:rPr lang="en-US" dirty="0"/>
              <a:t>” loops,</a:t>
            </a:r>
          </a:p>
          <a:p>
            <a:pPr marL="0" indent="0" algn="ctr">
              <a:buNone/>
            </a:pPr>
            <a:r>
              <a:rPr lang="en-US" dirty="0"/>
              <a:t>with a sequence of 3 nested inner 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thread</a:t>
            </a:r>
            <a:r>
              <a:rPr lang="en-US" dirty="0"/>
              <a:t>”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6FE10-8088-9D79-AF26-074AC6CB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20" y="1731522"/>
            <a:ext cx="10183560" cy="49883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4986CC7-6C1E-61F2-ECAB-E05DCBE4955F}"/>
              </a:ext>
            </a:extLst>
          </p:cNvPr>
          <p:cNvSpPr txBox="1">
            <a:spLocks/>
          </p:cNvSpPr>
          <p:nvPr/>
        </p:nvSpPr>
        <p:spPr>
          <a:xfrm>
            <a:off x="990600" y="-1583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CUDA: </a:t>
            </a:r>
            <a:r>
              <a:rPr lang="en-US" b="1" dirty="0">
                <a:solidFill>
                  <a:srgbClr val="A50021"/>
                </a:solidFill>
              </a:rPr>
              <a:t>Multi-Dimensional Tiling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5C8A31-0774-A04E-6CA4-0ECF110FD47C}"/>
              </a:ext>
            </a:extLst>
          </p:cNvPr>
          <p:cNvSpPr/>
          <p:nvPr/>
        </p:nvSpPr>
        <p:spPr>
          <a:xfrm>
            <a:off x="1120289" y="2252693"/>
            <a:ext cx="9664784" cy="8235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430093-8514-4D85-E4F7-550CB6253D56}"/>
              </a:ext>
            </a:extLst>
          </p:cNvPr>
          <p:cNvSpPr/>
          <p:nvPr/>
        </p:nvSpPr>
        <p:spPr>
          <a:xfrm>
            <a:off x="1840911" y="3482132"/>
            <a:ext cx="8944162" cy="823565"/>
          </a:xfrm>
          <a:prstGeom prst="roundRect">
            <a:avLst/>
          </a:prstGeom>
          <a:noFill/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4F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C8BBA-E39F-F486-DFA5-82AEC9F5B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09306-55BD-1184-664F-EBF20E95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41" y="3253611"/>
            <a:ext cx="7717277" cy="2933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1D043-89BD-F578-88CE-1434E4A6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911" y="2137053"/>
            <a:ext cx="6018178" cy="848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79ED7-6E07-848C-F837-E3BDF0A61FD0}"/>
              </a:ext>
            </a:extLst>
          </p:cNvPr>
          <p:cNvSpPr txBox="1">
            <a:spLocks/>
          </p:cNvSpPr>
          <p:nvPr/>
        </p:nvSpPr>
        <p:spPr>
          <a:xfrm>
            <a:off x="990600" y="-1583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CUDA: </a:t>
            </a:r>
            <a:r>
              <a:rPr lang="en-US" b="1" dirty="0">
                <a:solidFill>
                  <a:srgbClr val="A50021"/>
                </a:solidFill>
              </a:rPr>
              <a:t>Multi-Dimensional Tiling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51EA3C-70B1-18D1-B5E6-261AF3C6D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984"/>
            <a:ext cx="10515600" cy="1040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CUDA supports up to 3 nested outer “</a:t>
            </a:r>
            <a:r>
              <a:rPr lang="en-US" b="1" dirty="0">
                <a:solidFill>
                  <a:srgbClr val="0F9ED5"/>
                </a:solidFill>
              </a:rPr>
              <a:t>block</a:t>
            </a:r>
            <a:r>
              <a:rPr lang="en-US" dirty="0"/>
              <a:t>” loops,</a:t>
            </a:r>
          </a:p>
          <a:p>
            <a:pPr marL="0" indent="0" algn="ctr">
              <a:buNone/>
            </a:pPr>
            <a:r>
              <a:rPr lang="en-US" dirty="0"/>
              <a:t>with a sequence of 3 nested inner 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thread</a:t>
            </a:r>
            <a:r>
              <a:rPr lang="en-US" dirty="0"/>
              <a:t>” loops</a:t>
            </a:r>
          </a:p>
        </p:txBody>
      </p:sp>
    </p:spTree>
    <p:extLst>
      <p:ext uri="{BB962C8B-B14F-4D97-AF65-F5344CB8AC3E}">
        <p14:creationId xmlns:p14="http://schemas.microsoft.com/office/powerpoint/2010/main" val="180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8FD2-C7A8-FA0D-92B6-98246562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002C9B8-905D-9A14-8E95-4F1268B82E54}"/>
              </a:ext>
            </a:extLst>
          </p:cNvPr>
          <p:cNvSpPr txBox="1">
            <a:spLocks/>
          </p:cNvSpPr>
          <p:nvPr/>
        </p:nvSpPr>
        <p:spPr>
          <a:xfrm>
            <a:off x="990600" y="-1666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CUDA Example #2: </a:t>
            </a:r>
            <a:r>
              <a:rPr lang="en-US" b="1" dirty="0">
                <a:solidFill>
                  <a:schemeClr val="accent4"/>
                </a:solidFill>
              </a:rPr>
              <a:t>Adding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448695-6B81-4652-E226-B8DBFD9C4BDD}"/>
                  </a:ext>
                </a:extLst>
              </p:cNvPr>
              <p:cNvSpPr txBox="1"/>
              <p:nvPr/>
            </p:nvSpPr>
            <p:spPr>
              <a:xfrm>
                <a:off x="460443" y="2860804"/>
                <a:ext cx="11271115" cy="1136392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4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4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4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4800" dirty="0"/>
                  <a:t>for</a:t>
                </a:r>
                <a:r>
                  <a:rPr lang="pt-BR" sz="4800" b="1" dirty="0"/>
                  <a:t> </a:t>
                </a:r>
                <a14:m>
                  <m:oMath xmlns:m="http://schemas.openxmlformats.org/officeDocument/2006/math">
                    <m:r>
                      <a:rPr lang="pt-BR" sz="48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448695-6B81-4652-E226-B8DBFD9C4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3" y="2860804"/>
                <a:ext cx="11271115" cy="1136392"/>
              </a:xfrm>
              <a:prstGeom prst="roundRect">
                <a:avLst>
                  <a:gd name="adj" fmla="val 46821"/>
                </a:avLst>
              </a:prstGeom>
              <a:blipFill>
                <a:blip r:embed="rId2"/>
                <a:stretch>
                  <a:fillRect b="-1204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2593B3D-897B-31DE-52E3-FEA30DD0B3ED}"/>
              </a:ext>
            </a:extLst>
          </p:cNvPr>
          <p:cNvSpPr txBox="1"/>
          <p:nvPr/>
        </p:nvSpPr>
        <p:spPr>
          <a:xfrm>
            <a:off x="3424136" y="6079946"/>
            <a:ext cx="496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/>
              <a:t>Embarrassingly parallel…</a:t>
            </a:r>
          </a:p>
        </p:txBody>
      </p:sp>
    </p:spTree>
    <p:extLst>
      <p:ext uri="{BB962C8B-B14F-4D97-AF65-F5344CB8AC3E}">
        <p14:creationId xmlns:p14="http://schemas.microsoft.com/office/powerpoint/2010/main" val="309572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C1B2A-6B3C-65D4-B10D-6A3AC4E6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8DDA99F-7CE9-2EAA-8273-0F360DD345E5}"/>
              </a:ext>
            </a:extLst>
          </p:cNvPr>
          <p:cNvSpPr txBox="1">
            <a:spLocks/>
          </p:cNvSpPr>
          <p:nvPr/>
        </p:nvSpPr>
        <p:spPr>
          <a:xfrm>
            <a:off x="990600" y="-1666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CUDA Example #3: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Reversing an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E7EA6F-091A-2D7B-9B53-3AAF399154AE}"/>
                  </a:ext>
                </a:extLst>
              </p:cNvPr>
              <p:cNvSpPr txBox="1"/>
              <p:nvPr/>
            </p:nvSpPr>
            <p:spPr>
              <a:xfrm>
                <a:off x="460443" y="2860804"/>
                <a:ext cx="11271115" cy="1136392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4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4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4800" dirty="0"/>
                  <a:t>for</a:t>
                </a:r>
                <a:r>
                  <a:rPr lang="pt-BR" sz="4800" b="1" dirty="0"/>
                  <a:t> </a:t>
                </a:r>
                <a14:m>
                  <m:oMath xmlns:m="http://schemas.openxmlformats.org/officeDocument/2006/math">
                    <m:r>
                      <a:rPr lang="pt-BR" sz="48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E7EA6F-091A-2D7B-9B53-3AAF39915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3" y="2860804"/>
                <a:ext cx="11271115" cy="1136392"/>
              </a:xfrm>
              <a:prstGeom prst="roundRect">
                <a:avLst>
                  <a:gd name="adj" fmla="val 46821"/>
                </a:avLst>
              </a:prstGeom>
              <a:blipFill>
                <a:blip r:embed="rId2"/>
                <a:stretch>
                  <a:fillRect b="-1204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EBC1BA5-AB1A-B75E-C85F-CA91987595C3}"/>
              </a:ext>
            </a:extLst>
          </p:cNvPr>
          <p:cNvSpPr txBox="1"/>
          <p:nvPr/>
        </p:nvSpPr>
        <p:spPr>
          <a:xfrm>
            <a:off x="38911" y="6193046"/>
            <a:ext cx="12114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How many threads should you use to avoid read-write race conflicts?</a:t>
            </a:r>
          </a:p>
        </p:txBody>
      </p:sp>
    </p:spTree>
    <p:extLst>
      <p:ext uri="{BB962C8B-B14F-4D97-AF65-F5344CB8AC3E}">
        <p14:creationId xmlns:p14="http://schemas.microsoft.com/office/powerpoint/2010/main" val="113700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4C269-EC1A-2BE7-74D1-46208509E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5AED2F-6F95-E09D-57E0-C0C148F1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70" y="2064166"/>
            <a:ext cx="7582958" cy="324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F5C3CB-0748-6BD6-9CE5-0338AB62AA77}"/>
              </a:ext>
            </a:extLst>
          </p:cNvPr>
          <p:cNvSpPr txBox="1"/>
          <p:nvPr/>
        </p:nvSpPr>
        <p:spPr>
          <a:xfrm>
            <a:off x="990600" y="1399538"/>
            <a:ext cx="43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7030A0"/>
                </a:solidFill>
              </a:rPr>
              <a:t>Elliptic Poisson Equation: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35594C-4887-4252-0B8D-34D8A1A27102}"/>
              </a:ext>
            </a:extLst>
          </p:cNvPr>
          <p:cNvSpPr txBox="1">
            <a:spLocks/>
          </p:cNvSpPr>
          <p:nvPr/>
        </p:nvSpPr>
        <p:spPr>
          <a:xfrm>
            <a:off x="990600" y="-166653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CUDA Example #4: </a:t>
            </a:r>
            <a:r>
              <a:rPr lang="en-US" sz="3600" b="1" dirty="0">
                <a:solidFill>
                  <a:srgbClr val="7030A0"/>
                </a:solidFill>
              </a:rPr>
              <a:t>Jacobi Solver for Poisson</a:t>
            </a:r>
            <a:endParaRPr lang="en-US" sz="3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45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59C6-F2D2-0A72-99BF-ADD4341A7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964720-0BF9-8737-B3C6-7A4891ACAC50}"/>
              </a:ext>
            </a:extLst>
          </p:cNvPr>
          <p:cNvSpPr txBox="1">
            <a:spLocks/>
          </p:cNvSpPr>
          <p:nvPr/>
        </p:nvSpPr>
        <p:spPr>
          <a:xfrm>
            <a:off x="990600" y="-166653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CUDA Example #4: </a:t>
            </a:r>
            <a:r>
              <a:rPr lang="en-US" sz="3600" b="1" dirty="0">
                <a:solidFill>
                  <a:srgbClr val="7030A0"/>
                </a:solidFill>
              </a:rPr>
              <a:t>Jacobi Solver for Poisson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83C2C-3952-74D5-2A51-FFFBE8405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53" y="1554309"/>
            <a:ext cx="4291519" cy="4291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A5F05-5864-DF02-6DCD-935448B50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8" y="3700069"/>
            <a:ext cx="7347626" cy="1573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ED91B-E646-B8D6-CC0D-2AF0F70D8524}"/>
              </a:ext>
            </a:extLst>
          </p:cNvPr>
          <p:cNvSpPr txBox="1"/>
          <p:nvPr/>
        </p:nvSpPr>
        <p:spPr>
          <a:xfrm>
            <a:off x="164702" y="1236037"/>
            <a:ext cx="43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7030A0"/>
                </a:solidFill>
              </a:rPr>
              <a:t>Elliptic Poisson Equation: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73EB8-21D8-FCAB-BBE4-7145A1898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56" y="1951418"/>
            <a:ext cx="3108921" cy="133183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6C350-E45F-8B5A-232D-8425C3710233}"/>
              </a:ext>
            </a:extLst>
          </p:cNvPr>
          <p:cNvSpPr/>
          <p:nvPr/>
        </p:nvSpPr>
        <p:spPr>
          <a:xfrm>
            <a:off x="378919" y="4402947"/>
            <a:ext cx="450699" cy="508672"/>
          </a:xfrm>
          <a:prstGeom prst="roundRect">
            <a:avLst/>
          </a:prstGeom>
          <a:noFill/>
          <a:ln w="38100">
            <a:solidFill>
              <a:srgbClr val="6E1C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D358C2-E717-CA3D-1C9E-8AFAE0DB4DC3}"/>
              </a:ext>
            </a:extLst>
          </p:cNvPr>
          <p:cNvSpPr/>
          <p:nvPr/>
        </p:nvSpPr>
        <p:spPr>
          <a:xfrm>
            <a:off x="2155805" y="4402947"/>
            <a:ext cx="3263984" cy="508672"/>
          </a:xfrm>
          <a:prstGeom prst="roundRect">
            <a:avLst/>
          </a:prstGeom>
          <a:noFill/>
          <a:ln w="38100">
            <a:solidFill>
              <a:srgbClr val="4984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1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305-6E85-4A62-4F88-287386E5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Grace Blackwell (GB200)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86BA6-371B-234E-9B80-3E82FABA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24" y="0"/>
            <a:ext cx="3099576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0901F35-8C7D-9AE2-72C9-746D27CF696E}"/>
              </a:ext>
            </a:extLst>
          </p:cNvPr>
          <p:cNvGrpSpPr/>
          <p:nvPr/>
        </p:nvGrpSpPr>
        <p:grpSpPr>
          <a:xfrm>
            <a:off x="935663" y="346543"/>
            <a:ext cx="1574950" cy="334870"/>
            <a:chOff x="9557789" y="2015169"/>
            <a:chExt cx="1574950" cy="33487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42F6B06-03D5-0377-2414-FD5DD1FFD3D8}"/>
                </a:ext>
              </a:extLst>
            </p:cNvPr>
            <p:cNvSpPr/>
            <p:nvPr/>
          </p:nvSpPr>
          <p:spPr>
            <a:xfrm>
              <a:off x="9557789" y="2015169"/>
              <a:ext cx="1574950" cy="3348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6B9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2" descr="Logos &amp; Brand Guidelines | NVIDIA">
              <a:extLst>
                <a:ext uri="{FF2B5EF4-FFF2-40B4-BE49-F238E27FC236}">
                  <a16:creationId xmlns:a16="http://schemas.microsoft.com/office/drawing/2014/main" id="{4E75730A-54BE-332A-20F7-E9A42C14A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4" t="38516" r="7638" b="33982"/>
            <a:stretch/>
          </p:blipFill>
          <p:spPr bwMode="auto">
            <a:xfrm>
              <a:off x="9576129" y="2050155"/>
              <a:ext cx="1538271" cy="278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0B3E85-5CCE-1502-D087-86648632D9E3}"/>
              </a:ext>
            </a:extLst>
          </p:cNvPr>
          <p:cNvGrpSpPr/>
          <p:nvPr/>
        </p:nvGrpSpPr>
        <p:grpSpPr>
          <a:xfrm>
            <a:off x="-61770" y="2087507"/>
            <a:ext cx="9091668" cy="3703859"/>
            <a:chOff x="-61770" y="2502178"/>
            <a:chExt cx="9091668" cy="3703859"/>
          </a:xfrm>
        </p:grpSpPr>
        <p:pic>
          <p:nvPicPr>
            <p:cNvPr id="1028" name="Picture 4" descr="NVIDIA Hopper Architecture In-Depth | NVIDIA Technical Blog">
              <a:extLst>
                <a:ext uri="{FF2B5EF4-FFF2-40B4-BE49-F238E27FC236}">
                  <a16:creationId xmlns:a16="http://schemas.microsoft.com/office/drawing/2014/main" id="{73190BDE-505D-D678-5614-796BF7EA9B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641" b="90755" l="6400" r="94378">
                          <a14:foregroundMark x1="11124" y1="24123" x2="9390" y2="78533"/>
                          <a14:foregroundMark x1="9390" y1="78533" x2="19318" y2="85016"/>
                          <a14:foregroundMark x1="19318" y1="85016" x2="88158" y2="87141"/>
                          <a14:foregroundMark x1="88158" y1="87141" x2="92344" y2="74176"/>
                          <a14:foregroundMark x1="92344" y1="74176" x2="91447" y2="42189"/>
                          <a14:foregroundMark x1="91447" y1="42189" x2="89892" y2="33050"/>
                          <a14:foregroundMark x1="89892" y1="33050" x2="71471" y2="49947"/>
                          <a14:foregroundMark x1="71471" y1="49947" x2="60646" y2="46334"/>
                          <a14:foregroundMark x1="60646" y1="46334" x2="54904" y2="35919"/>
                          <a14:foregroundMark x1="54904" y1="35919" x2="45694" y2="33050"/>
                          <a14:foregroundMark x1="45694" y1="33050" x2="39593" y2="40170"/>
                          <a14:foregroundMark x1="39593" y1="40170" x2="36962" y2="51435"/>
                          <a14:foregroundMark x1="36962" y1="51435" x2="27213" y2="52497"/>
                          <a14:foregroundMark x1="27213" y1="52497" x2="18780" y2="41445"/>
                          <a14:foregroundMark x1="18780" y1="41445" x2="10706" y2="25292"/>
                          <a14:foregroundMark x1="7177" y1="86823" x2="7177" y2="86823"/>
                          <a14:foregroundMark x1="6519" y1="86929" x2="9629" y2="88523"/>
                          <a14:foregroundMark x1="9629" y1="24442" x2="8014" y2="68332"/>
                          <a14:foregroundMark x1="8014" y1="68332" x2="6519" y2="80234"/>
                          <a14:foregroundMark x1="9988" y1="21573" x2="9988" y2="21573"/>
                          <a14:foregroundMark x1="92883" y1="85972" x2="93301" y2="71307"/>
                          <a14:foregroundMark x1="93301" y1="71307" x2="93062" y2="64825"/>
                          <a14:foregroundMark x1="94378" y1="86929" x2="93780" y2="885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82" r="3537"/>
            <a:stretch/>
          </p:blipFill>
          <p:spPr bwMode="auto">
            <a:xfrm rot="5400000">
              <a:off x="-925952" y="3366360"/>
              <a:ext cx="3703859" cy="197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675D00A3-77DE-E6DB-39B6-606DFAF29E5B}"/>
                </a:ext>
              </a:extLst>
            </p:cNvPr>
            <p:cNvSpPr/>
            <p:nvPr/>
          </p:nvSpPr>
          <p:spPr>
            <a:xfrm rot="5400000">
              <a:off x="483780" y="4024425"/>
              <a:ext cx="956927" cy="818708"/>
            </a:xfrm>
            <a:prstGeom prst="trapezoid">
              <a:avLst>
                <a:gd name="adj" fmla="val 503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5DB1E13-7C5D-DC10-45FB-916A0D3A966D}"/>
                </a:ext>
              </a:extLst>
            </p:cNvPr>
            <p:cNvSpPr/>
            <p:nvPr/>
          </p:nvSpPr>
          <p:spPr>
            <a:xfrm>
              <a:off x="1679941" y="2852107"/>
              <a:ext cx="584791" cy="325098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09FD94-05F4-8EB6-EA39-501497ED0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889" y="3273185"/>
              <a:ext cx="1769969" cy="6821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9B1440-6717-391E-3A89-B1F1AEEF291B}"/>
                </a:ext>
              </a:extLst>
            </p:cNvPr>
            <p:cNvCxnSpPr>
              <a:cxnSpLocks/>
            </p:cNvCxnSpPr>
            <p:nvPr/>
          </p:nvCxnSpPr>
          <p:spPr>
            <a:xfrm>
              <a:off x="552889" y="4912243"/>
              <a:ext cx="1711843" cy="6405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4191EED-1507-3479-41A2-049123623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0646" y="3624016"/>
              <a:ext cx="904086" cy="38429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517898-F1EE-3FD1-B7A7-8C1737AFD4FD}"/>
                </a:ext>
              </a:extLst>
            </p:cNvPr>
            <p:cNvCxnSpPr>
              <a:cxnSpLocks/>
            </p:cNvCxnSpPr>
            <p:nvPr/>
          </p:nvCxnSpPr>
          <p:spPr>
            <a:xfrm>
              <a:off x="1371598" y="4896136"/>
              <a:ext cx="893134" cy="2820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0B09D1-2DF0-F475-8F5D-3FCC9C815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3020" y="3248049"/>
              <a:ext cx="3972402" cy="235535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02F0909-2767-2444-3C3E-683E6417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7947" y="2529062"/>
              <a:ext cx="2761951" cy="3676975"/>
            </a:xfrm>
            <a:prstGeom prst="rect">
              <a:avLst/>
            </a:prstGeom>
          </p:spPr>
        </p:pic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D208BAA7-6840-7508-80C6-736C5C5F9A5F}"/>
                </a:ext>
              </a:extLst>
            </p:cNvPr>
            <p:cNvSpPr/>
            <p:nvPr/>
          </p:nvSpPr>
          <p:spPr>
            <a:xfrm rot="5400000">
              <a:off x="5170135" y="4054233"/>
              <a:ext cx="409355" cy="171376"/>
            </a:xfrm>
            <a:prstGeom prst="trapezoid">
              <a:avLst>
                <a:gd name="adj" fmla="val 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BCD565-1394-A91D-7E15-33DD0D02D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124" y="2529062"/>
              <a:ext cx="978823" cy="13755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0B0B745-F25C-84CC-4765-09953E167D3E}"/>
                </a:ext>
              </a:extLst>
            </p:cNvPr>
            <p:cNvCxnSpPr>
              <a:cxnSpLocks/>
            </p:cNvCxnSpPr>
            <p:nvPr/>
          </p:nvCxnSpPr>
          <p:spPr>
            <a:xfrm>
              <a:off x="5279155" y="4375207"/>
              <a:ext cx="988792" cy="17603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F7621F5-967D-122D-ADA2-F36EB1420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0676" y="3404379"/>
              <a:ext cx="777271" cy="54339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809B996-3F0E-DF82-4211-831D87DD8833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20" y="4333173"/>
              <a:ext cx="790460" cy="5523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2953C2-30CB-E217-3428-142A31A1F33A}"/>
              </a:ext>
            </a:extLst>
          </p:cNvPr>
          <p:cNvSpPr/>
          <p:nvPr/>
        </p:nvSpPr>
        <p:spPr>
          <a:xfrm>
            <a:off x="9452836" y="1724604"/>
            <a:ext cx="1744021" cy="39681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37EED6-90F4-DDA2-C90B-D8C0600EA6E6}"/>
              </a:ext>
            </a:extLst>
          </p:cNvPr>
          <p:cNvSpPr/>
          <p:nvPr/>
        </p:nvSpPr>
        <p:spPr>
          <a:xfrm>
            <a:off x="9646945" y="4272422"/>
            <a:ext cx="2046475" cy="39681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ABDF24-B976-6E55-27E0-6455A9441D8B}"/>
              </a:ext>
            </a:extLst>
          </p:cNvPr>
          <p:cNvSpPr/>
          <p:nvPr/>
        </p:nvSpPr>
        <p:spPr>
          <a:xfrm>
            <a:off x="9646945" y="4669241"/>
            <a:ext cx="2046475" cy="39681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56FA-9B85-A0FF-FDBE-E963EEA3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0C3FE-2AEC-FAA2-A611-FB254069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8" y="4868809"/>
            <a:ext cx="7347626" cy="1573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00D2CD-E89D-6932-DBE6-39B7A38E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014" y="1860493"/>
            <a:ext cx="4534844" cy="458137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3D23C22-6C7B-AFEF-553B-B0E27ADB3BA5}"/>
              </a:ext>
            </a:extLst>
          </p:cNvPr>
          <p:cNvSpPr txBox="1">
            <a:spLocks/>
          </p:cNvSpPr>
          <p:nvPr/>
        </p:nvSpPr>
        <p:spPr>
          <a:xfrm>
            <a:off x="990600" y="-166653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CUDA Example #4: </a:t>
            </a:r>
            <a:r>
              <a:rPr lang="en-US" sz="3600" b="1" dirty="0">
                <a:solidFill>
                  <a:srgbClr val="7030A0"/>
                </a:solidFill>
              </a:rPr>
              <a:t>Jacobi Solver for Poisson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D9C7D1-6330-CAEA-680D-F7879B49FC5F}"/>
              </a:ext>
            </a:extLst>
          </p:cNvPr>
          <p:cNvSpPr txBox="1"/>
          <p:nvPr/>
        </p:nvSpPr>
        <p:spPr>
          <a:xfrm>
            <a:off x="164702" y="1236037"/>
            <a:ext cx="43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7030A0"/>
                </a:solidFill>
              </a:rPr>
              <a:t>Elliptic Poisson Equation: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A4829-A4A6-77D8-B094-E71D063CF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56" y="1951418"/>
            <a:ext cx="3108921" cy="1331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8EE43C-DDC0-D3EB-8A3D-46965E96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229" y="1860493"/>
            <a:ext cx="2845525" cy="2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5E8C7-FF79-9FBC-70CA-EC0037B5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212AD8-EA8E-B545-030D-8D7C30AD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8" y="4868809"/>
            <a:ext cx="7347626" cy="15730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60D251-3BB9-DC09-9221-46030EC6C586}"/>
              </a:ext>
            </a:extLst>
          </p:cNvPr>
          <p:cNvSpPr txBox="1"/>
          <p:nvPr/>
        </p:nvSpPr>
        <p:spPr>
          <a:xfrm>
            <a:off x="164702" y="1236037"/>
            <a:ext cx="43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7030A0"/>
                </a:solidFill>
              </a:rPr>
              <a:t>Elliptic Poisson Equation: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9B1837-75BC-797C-D026-5C54B8AC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56" y="1951418"/>
            <a:ext cx="3108921" cy="1331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CF4C3-ACF1-5677-CE00-FF734E6F43C4}"/>
              </a:ext>
            </a:extLst>
          </p:cNvPr>
          <p:cNvSpPr txBox="1"/>
          <p:nvPr/>
        </p:nvSpPr>
        <p:spPr>
          <a:xfrm>
            <a:off x="7669308" y="1128630"/>
            <a:ext cx="4492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Use an NxN array of threads and </a:t>
            </a:r>
            <a:br>
              <a:rPr lang="en-US" dirty="0"/>
            </a:br>
            <a:r>
              <a:rPr lang="en-US" dirty="0"/>
              <a:t>leave the edge nodes unchanged.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20DD0-5328-D9F8-A842-DFFE35ADB149}"/>
              </a:ext>
            </a:extLst>
          </p:cNvPr>
          <p:cNvSpPr txBox="1">
            <a:spLocks/>
          </p:cNvSpPr>
          <p:nvPr/>
        </p:nvSpPr>
        <p:spPr>
          <a:xfrm>
            <a:off x="990600" y="-166653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CUDA Example #4: </a:t>
            </a:r>
            <a:r>
              <a:rPr lang="en-US" sz="3600" b="1" dirty="0">
                <a:solidFill>
                  <a:srgbClr val="7030A0"/>
                </a:solidFill>
              </a:rPr>
              <a:t>Jacobi Solver for Poisson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374F34-4A10-3975-D035-02951F77B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6014" y="1860492"/>
            <a:ext cx="4515552" cy="4581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8BDF8-6EDE-6C07-5807-C88E08122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229" y="1860493"/>
            <a:ext cx="2845525" cy="2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4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0A81-6BC1-E56A-751B-4D08B5342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1A6818-7D4F-7074-E963-4240359131F8}"/>
              </a:ext>
            </a:extLst>
          </p:cNvPr>
          <p:cNvSpPr txBox="1"/>
          <p:nvPr/>
        </p:nvSpPr>
        <p:spPr>
          <a:xfrm>
            <a:off x="392575" y="902826"/>
            <a:ext cx="3870251" cy="578882"/>
          </a:xfrm>
          <a:prstGeom prst="roundRect">
            <a:avLst/>
          </a:prstGeom>
          <a:noFill/>
          <a:ln w="38100">
            <a:solidFill>
              <a:srgbClr val="29E3D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xo 2" pitchFamily="2" charset="0"/>
              </a:rPr>
              <a:t>What is OCCA?</a:t>
            </a:r>
            <a:endParaRPr lang="en-US" sz="2800" dirty="0"/>
          </a:p>
        </p:txBody>
      </p:sp>
      <p:pic>
        <p:nvPicPr>
          <p:cNvPr id="17" name="Picture 6" descr="OCCA">
            <a:extLst>
              <a:ext uri="{FF2B5EF4-FFF2-40B4-BE49-F238E27FC236}">
                <a16:creationId xmlns:a16="http://schemas.microsoft.com/office/drawing/2014/main" id="{068B70C4-250E-158D-981E-8EC9F970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6" y="3045169"/>
            <a:ext cx="4563363" cy="1303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6179C-59E5-08B9-8178-80DF59186651}"/>
              </a:ext>
            </a:extLst>
          </p:cNvPr>
          <p:cNvSpPr txBox="1"/>
          <p:nvPr/>
        </p:nvSpPr>
        <p:spPr>
          <a:xfrm>
            <a:off x="4682043" y="1030145"/>
            <a:ext cx="1732190" cy="1732190"/>
          </a:xfrm>
          <a:prstGeom prst="flowChartConnector">
            <a:avLst/>
          </a:prstGeom>
          <a:solidFill>
            <a:srgbClr val="365F97"/>
          </a:solidFill>
          <a:ln w="38100">
            <a:solidFill>
              <a:schemeClr val="bg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API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ADB18F-8907-FFE0-06A2-7214F7FD6B6F}"/>
              </a:ext>
            </a:extLst>
          </p:cNvPr>
          <p:cNvSpPr txBox="1"/>
          <p:nvPr/>
        </p:nvSpPr>
        <p:spPr>
          <a:xfrm>
            <a:off x="5528816" y="2842149"/>
            <a:ext cx="1732190" cy="1732190"/>
          </a:xfrm>
          <a:prstGeom prst="flowChartConnector">
            <a:avLst/>
          </a:prstGeom>
          <a:solidFill>
            <a:srgbClr val="365F97"/>
          </a:solidFill>
          <a:ln w="38100">
            <a:solidFill>
              <a:schemeClr val="bg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Kernel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Language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AC459C-2EE8-709E-724A-B2EEDE811ACF}"/>
              </a:ext>
            </a:extLst>
          </p:cNvPr>
          <p:cNvSpPr txBox="1"/>
          <p:nvPr/>
        </p:nvSpPr>
        <p:spPr>
          <a:xfrm>
            <a:off x="4682043" y="4654153"/>
            <a:ext cx="1732190" cy="1732190"/>
          </a:xfrm>
          <a:prstGeom prst="flowChartConnector">
            <a:avLst/>
          </a:prstGeom>
          <a:solidFill>
            <a:srgbClr val="365F97"/>
          </a:solidFill>
          <a:ln w="38100">
            <a:solidFill>
              <a:schemeClr val="bg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Command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Line Tool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95488E-BECB-1B12-1FA7-BB69E2A1702E}"/>
              </a:ext>
            </a:extLst>
          </p:cNvPr>
          <p:cNvSpPr txBox="1"/>
          <p:nvPr/>
        </p:nvSpPr>
        <p:spPr>
          <a:xfrm>
            <a:off x="6383449" y="902826"/>
            <a:ext cx="5102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Unified models for device, memory,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Backend selection at runtime: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Serial, OpenMP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CUDA, HIP, OpenCL, DPC++, 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wrappers around backend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C/C++, Fortran90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EA49E8-77EF-BAC4-425B-6C5F48FFD9E8}"/>
              </a:ext>
            </a:extLst>
          </p:cNvPr>
          <p:cNvSpPr txBox="1"/>
          <p:nvPr/>
        </p:nvSpPr>
        <p:spPr>
          <a:xfrm>
            <a:off x="7282411" y="3112068"/>
            <a:ext cx="48652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Directive based extension of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Transparent translation to backend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Just-in-time (JIT) compilation + 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write kernels directly for backend devices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384993-76B9-C192-2876-598CEB9B85BF}"/>
              </a:ext>
            </a:extLst>
          </p:cNvPr>
          <p:cNvSpPr txBox="1"/>
          <p:nvPr/>
        </p:nvSpPr>
        <p:spPr>
          <a:xfrm>
            <a:off x="6389236" y="4922708"/>
            <a:ext cx="4865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info querying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backends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Transpile/compile kernels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7C8D044-E72C-6B56-6F01-D954D370CA8D}"/>
              </a:ext>
            </a:extLst>
          </p:cNvPr>
          <p:cNvSpPr txBox="1">
            <a:spLocks/>
          </p:cNvSpPr>
          <p:nvPr/>
        </p:nvSpPr>
        <p:spPr>
          <a:xfrm>
            <a:off x="292396" y="60286"/>
            <a:ext cx="11317011" cy="738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Exo 2" pitchFamily="2" charset="0"/>
              </a:rPr>
              <a:t>OCCA - </a:t>
            </a:r>
            <a:r>
              <a:rPr lang="en-US" sz="3200" b="1" dirty="0">
                <a:latin typeface="Exo 2" pitchFamily="2" charset="0"/>
              </a:rPr>
              <a:t>Open Concurrent Compute Abstraction</a:t>
            </a:r>
            <a:endParaRPr lang="en-US" sz="3600" b="1" dirty="0">
              <a:latin typeface="Exo 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40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F1E5C-5176-715E-9814-3132AA6A2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D9010D2-2E21-E17A-674D-60F03D6C4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878258"/>
              </p:ext>
            </p:extLst>
          </p:nvPr>
        </p:nvGraphicFramePr>
        <p:xfrm>
          <a:off x="167190" y="791902"/>
          <a:ext cx="11857620" cy="444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405">
                  <a:extLst>
                    <a:ext uri="{9D8B030D-6E8A-4147-A177-3AD203B41FA5}">
                      <a16:colId xmlns:a16="http://schemas.microsoft.com/office/drawing/2014/main" val="349839454"/>
                    </a:ext>
                  </a:extLst>
                </a:gridCol>
                <a:gridCol w="2964405">
                  <a:extLst>
                    <a:ext uri="{9D8B030D-6E8A-4147-A177-3AD203B41FA5}">
                      <a16:colId xmlns:a16="http://schemas.microsoft.com/office/drawing/2014/main" val="1249556008"/>
                    </a:ext>
                  </a:extLst>
                </a:gridCol>
                <a:gridCol w="2964405">
                  <a:extLst>
                    <a:ext uri="{9D8B030D-6E8A-4147-A177-3AD203B41FA5}">
                      <a16:colId xmlns:a16="http://schemas.microsoft.com/office/drawing/2014/main" val="1981365558"/>
                    </a:ext>
                  </a:extLst>
                </a:gridCol>
                <a:gridCol w="2964405">
                  <a:extLst>
                    <a:ext uri="{9D8B030D-6E8A-4147-A177-3AD203B41FA5}">
                      <a16:colId xmlns:a16="http://schemas.microsoft.com/office/drawing/2014/main" val="2128841507"/>
                    </a:ext>
                  </a:extLst>
                </a:gridCol>
              </a:tblGrid>
              <a:tr h="572947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Exo 2" pitchFamily="2" charset="0"/>
                        </a:rPr>
                        <a:t>Application</a:t>
                      </a:r>
                    </a:p>
                  </a:txBody>
                  <a:tcPr marL="133398" marR="133398" marT="66699" marB="666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Kernel Languages</a:t>
                      </a:r>
                    </a:p>
                  </a:txBody>
                  <a:tcPr marL="133398" marR="133398" marT="66699" marB="6669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Interface</a:t>
                      </a:r>
                    </a:p>
                  </a:txBody>
                  <a:tcPr marL="133398" marR="133398" marT="66699" marB="6669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Hardware</a:t>
                      </a:r>
                    </a:p>
                  </a:txBody>
                  <a:tcPr marL="133398" marR="133398" marT="66699" marB="66699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245235"/>
                  </a:ext>
                </a:extLst>
              </a:tr>
              <a:tr h="3867881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3398" marR="133398" marT="66699" marB="66699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3398" marR="133398" marT="66699" marB="6669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3398" marR="133398" marT="66699" marB="66699">
                    <a:solidFill>
                      <a:srgbClr val="FFEE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3398" marR="133398" marT="66699" marB="6669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564298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FF5C424-41FA-E1BD-B966-A0B5DF8DB1B5}"/>
              </a:ext>
            </a:extLst>
          </p:cNvPr>
          <p:cNvGrpSpPr/>
          <p:nvPr/>
        </p:nvGrpSpPr>
        <p:grpSpPr>
          <a:xfrm>
            <a:off x="306732" y="1604870"/>
            <a:ext cx="1209562" cy="3574054"/>
            <a:chOff x="306732" y="1604870"/>
            <a:chExt cx="1209562" cy="35740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1EE8BA-8EF5-8E05-4E88-F71E1FDD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039" y="1604870"/>
              <a:ext cx="602948" cy="602948"/>
            </a:xfrm>
            <a:prstGeom prst="rect">
              <a:avLst/>
            </a:prstGeom>
          </p:spPr>
        </p:pic>
        <p:pic>
          <p:nvPicPr>
            <p:cNvPr id="19" name="Picture 18" descr="A blue hexagon with white letters and white text&#10;&#10;AI-generated content may be incorrect.">
              <a:extLst>
                <a:ext uri="{FF2B5EF4-FFF2-40B4-BE49-F238E27FC236}">
                  <a16:creationId xmlns:a16="http://schemas.microsoft.com/office/drawing/2014/main" id="{0274B31C-BD57-E860-CF1E-3A3E1FD1F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6732" y="3170436"/>
              <a:ext cx="1209562" cy="12095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18E380-5599-B7AD-EB51-DDFB2DBAA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039" y="4332438"/>
              <a:ext cx="771636" cy="846486"/>
            </a:xfrm>
            <a:prstGeom prst="rect">
              <a:avLst/>
            </a:prstGeom>
          </p:spPr>
        </p:pic>
        <p:pic>
          <p:nvPicPr>
            <p:cNvPr id="22" name="Picture 21" descr="A blue hexagon with white letter c&#10;&#10;AI-generated content may be incorrect.">
              <a:extLst>
                <a:ext uri="{FF2B5EF4-FFF2-40B4-BE49-F238E27FC236}">
                  <a16:creationId xmlns:a16="http://schemas.microsoft.com/office/drawing/2014/main" id="{1548E835-F00D-03CC-0948-ED73DBDC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8" b="91333" l="10000" r="90000">
                          <a14:foregroundMark x1="48111" y1="8778" x2="48111" y2="8778"/>
                          <a14:foregroundMark x1="50111" y1="91333" x2="50111" y2="91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5477" y="2287611"/>
              <a:ext cx="1032072" cy="103207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1602DA-8D71-C0FD-A8CA-118518B61363}"/>
              </a:ext>
            </a:extLst>
          </p:cNvPr>
          <p:cNvGrpSpPr/>
          <p:nvPr/>
        </p:nvGrpSpPr>
        <p:grpSpPr>
          <a:xfrm>
            <a:off x="3463408" y="3942383"/>
            <a:ext cx="2230519" cy="875354"/>
            <a:chOff x="3463408" y="3942383"/>
            <a:chExt cx="2230519" cy="87535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6603C71-900F-7D1A-5F5D-F0E32DDFF69B}"/>
                </a:ext>
              </a:extLst>
            </p:cNvPr>
            <p:cNvGrpSpPr/>
            <p:nvPr/>
          </p:nvGrpSpPr>
          <p:grpSpPr>
            <a:xfrm>
              <a:off x="3463408" y="3942383"/>
              <a:ext cx="2230519" cy="408623"/>
              <a:chOff x="3410359" y="4123909"/>
              <a:chExt cx="2230519" cy="408623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7C66940-523C-982A-9B52-3EED41D8F7B5}"/>
                  </a:ext>
                </a:extLst>
              </p:cNvPr>
              <p:cNvSpPr txBox="1"/>
              <p:nvPr/>
            </p:nvSpPr>
            <p:spPr>
              <a:xfrm>
                <a:off x="3410359" y="4123909"/>
                <a:ext cx="700787" cy="408623"/>
              </a:xfrm>
              <a:prstGeom prst="roundRect">
                <a:avLst>
                  <a:gd name="adj" fmla="val 15250"/>
                </a:avLst>
              </a:prstGeom>
              <a:solidFill>
                <a:schemeClr val="bg1"/>
              </a:solidFill>
              <a:ln w="28575">
                <a:solidFill>
                  <a:srgbClr val="76B900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76B900"/>
                    </a:solidFill>
                  </a:rPr>
                  <a:t>CUDA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40498E8-A9E2-A623-AB98-03757A2FC5DF}"/>
                  </a:ext>
                </a:extLst>
              </p:cNvPr>
              <p:cNvSpPr txBox="1"/>
              <p:nvPr/>
            </p:nvSpPr>
            <p:spPr>
              <a:xfrm>
                <a:off x="4175225" y="4123909"/>
                <a:ext cx="700787" cy="408623"/>
              </a:xfrm>
              <a:prstGeom prst="roundRect">
                <a:avLst>
                  <a:gd name="adj" fmla="val 15250"/>
                </a:avLst>
              </a:prstGeom>
              <a:solidFill>
                <a:schemeClr val="bg1"/>
              </a:solidFill>
              <a:ln w="28575">
                <a:solidFill>
                  <a:srgbClr val="BE4A0E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BA4609"/>
                    </a:solidFill>
                  </a:rPr>
                  <a:t>HIP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D7DDEC3-8A5F-100A-A188-10DCB950849C}"/>
                  </a:ext>
                </a:extLst>
              </p:cNvPr>
              <p:cNvSpPr txBox="1"/>
              <p:nvPr/>
            </p:nvSpPr>
            <p:spPr>
              <a:xfrm>
                <a:off x="4940091" y="4123909"/>
                <a:ext cx="700787" cy="408623"/>
              </a:xfrm>
              <a:prstGeom prst="roundRect">
                <a:avLst>
                  <a:gd name="adj" fmla="val 15250"/>
                </a:avLst>
              </a:prstGeom>
              <a:solidFill>
                <a:schemeClr val="bg1"/>
              </a:solidFill>
              <a:ln w="28575">
                <a:solidFill>
                  <a:srgbClr val="825FED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825FED"/>
                    </a:solidFill>
                  </a:rPr>
                  <a:t>DP++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CC73853-2694-4E4B-843E-422104BA8AC1}"/>
                </a:ext>
              </a:extLst>
            </p:cNvPr>
            <p:cNvGrpSpPr/>
            <p:nvPr/>
          </p:nvGrpSpPr>
          <p:grpSpPr>
            <a:xfrm>
              <a:off x="3851161" y="4409114"/>
              <a:ext cx="1465654" cy="408623"/>
              <a:chOff x="3798112" y="4590640"/>
              <a:chExt cx="1465654" cy="40862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ABF5DDC-B49C-A956-5F1D-0658C0D2854F}"/>
                  </a:ext>
                </a:extLst>
              </p:cNvPr>
              <p:cNvSpPr txBox="1"/>
              <p:nvPr/>
            </p:nvSpPr>
            <p:spPr>
              <a:xfrm>
                <a:off x="4562979" y="4590640"/>
                <a:ext cx="700787" cy="408623"/>
              </a:xfrm>
              <a:prstGeom prst="roundRect">
                <a:avLst>
                  <a:gd name="adj" fmla="val 15250"/>
                </a:avLst>
              </a:prstGeom>
              <a:solidFill>
                <a:schemeClr val="bg1"/>
              </a:solidFill>
              <a:ln w="28575">
                <a:solidFill>
                  <a:srgbClr val="F2BA1A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2BA1A"/>
                    </a:solidFill>
                  </a:rPr>
                  <a:t>OpenCL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38FAD85-1860-6526-8134-3EE56DD12EE4}"/>
                  </a:ext>
                </a:extLst>
              </p:cNvPr>
              <p:cNvSpPr txBox="1"/>
              <p:nvPr/>
            </p:nvSpPr>
            <p:spPr>
              <a:xfrm>
                <a:off x="3798112" y="4590640"/>
                <a:ext cx="700787" cy="408623"/>
              </a:xfrm>
              <a:prstGeom prst="roundRect">
                <a:avLst>
                  <a:gd name="adj" fmla="val 15250"/>
                </a:avLst>
              </a:prstGeom>
              <a:solidFill>
                <a:schemeClr val="bg1"/>
              </a:solidFill>
              <a:ln w="28575">
                <a:solidFill>
                  <a:srgbClr val="07778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77781"/>
                    </a:solidFill>
                  </a:rPr>
                  <a:t>OpenMP</a:t>
                </a:r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A67E930-E6D9-B401-A252-CD26BC687EBF}"/>
              </a:ext>
            </a:extLst>
          </p:cNvPr>
          <p:cNvSpPr txBox="1"/>
          <p:nvPr/>
        </p:nvSpPr>
        <p:spPr>
          <a:xfrm>
            <a:off x="4227112" y="1958111"/>
            <a:ext cx="703110" cy="703110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bg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OKL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7AB2E0-6FC6-32F4-B785-1BAD37E535FC}"/>
              </a:ext>
            </a:extLst>
          </p:cNvPr>
          <p:cNvSpPr txBox="1"/>
          <p:nvPr/>
        </p:nvSpPr>
        <p:spPr>
          <a:xfrm>
            <a:off x="3800270" y="3016178"/>
            <a:ext cx="1556794" cy="519708"/>
          </a:xfrm>
          <a:prstGeom prst="roundRect">
            <a:avLst>
              <a:gd name="adj" fmla="val 10592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56082"/>
                </a:solidFill>
              </a:rPr>
              <a:t>Parser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32721B-536F-841B-7574-FB3D8D43A52B}"/>
              </a:ext>
            </a:extLst>
          </p:cNvPr>
          <p:cNvGrpSpPr/>
          <p:nvPr/>
        </p:nvGrpSpPr>
        <p:grpSpPr>
          <a:xfrm>
            <a:off x="1563975" y="1919123"/>
            <a:ext cx="1857311" cy="2785148"/>
            <a:chOff x="1563975" y="1919123"/>
            <a:chExt cx="1857311" cy="2785148"/>
          </a:xfrm>
        </p:grpSpPr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EB319B90-5DCA-6006-035D-9BD67B5ED87C}"/>
                </a:ext>
              </a:extLst>
            </p:cNvPr>
            <p:cNvCxnSpPr>
              <a:cxnSpLocks/>
            </p:cNvCxnSpPr>
            <p:nvPr/>
          </p:nvCxnSpPr>
          <p:spPr>
            <a:xfrm>
              <a:off x="1563975" y="2817129"/>
              <a:ext cx="0" cy="41789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C98193F2-7BD2-D489-9F2F-423AACCC38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3975" y="3341014"/>
              <a:ext cx="0" cy="43579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DA8EE0-1EC9-A1C8-6F3C-44A7DE5550DC}"/>
                </a:ext>
              </a:extLst>
            </p:cNvPr>
            <p:cNvSpPr txBox="1"/>
            <p:nvPr/>
          </p:nvSpPr>
          <p:spPr>
            <a:xfrm>
              <a:off x="1864492" y="3029825"/>
              <a:ext cx="1556794" cy="492919"/>
            </a:xfrm>
            <a:prstGeom prst="roundRect">
              <a:avLst>
                <a:gd name="adj" fmla="val 11705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rgbClr val="15608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072A0"/>
                  </a:solidFill>
                </a:rPr>
                <a:t>OCCA API</a:t>
              </a:r>
            </a:p>
          </p:txBody>
        </p:sp>
        <p:cxnSp>
          <p:nvCxnSpPr>
            <p:cNvPr id="2096" name="Straight Connector 2095">
              <a:extLst>
                <a:ext uri="{FF2B5EF4-FFF2-40B4-BE49-F238E27FC236}">
                  <a16:creationId xmlns:a16="http://schemas.microsoft.com/office/drawing/2014/main" id="{D3FD840C-F12C-1767-785C-54BFBF0FE3C9}"/>
                </a:ext>
              </a:extLst>
            </p:cNvPr>
            <p:cNvCxnSpPr>
              <a:cxnSpLocks/>
            </p:cNvCxnSpPr>
            <p:nvPr/>
          </p:nvCxnSpPr>
          <p:spPr>
            <a:xfrm>
              <a:off x="1689358" y="1919123"/>
              <a:ext cx="0" cy="119229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7" name="Straight Connector 2096">
              <a:extLst>
                <a:ext uri="{FF2B5EF4-FFF2-40B4-BE49-F238E27FC236}">
                  <a16:creationId xmlns:a16="http://schemas.microsoft.com/office/drawing/2014/main" id="{8383B384-ED29-9077-3025-52CFB903FB92}"/>
                </a:ext>
              </a:extLst>
            </p:cNvPr>
            <p:cNvCxnSpPr>
              <a:cxnSpLocks/>
            </p:cNvCxnSpPr>
            <p:nvPr/>
          </p:nvCxnSpPr>
          <p:spPr>
            <a:xfrm>
              <a:off x="1689358" y="3451307"/>
              <a:ext cx="0" cy="12529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C0FE5C4-6D5E-CA00-B25F-EE92B3768582}"/>
              </a:ext>
            </a:extLst>
          </p:cNvPr>
          <p:cNvGrpSpPr/>
          <p:nvPr/>
        </p:nvGrpSpPr>
        <p:grpSpPr>
          <a:xfrm>
            <a:off x="1206837" y="1924314"/>
            <a:ext cx="639996" cy="2779957"/>
            <a:chOff x="1206837" y="1924314"/>
            <a:chExt cx="639996" cy="2779957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BF13A22A-6544-FFD1-E22D-B1FB2EDA8605}"/>
                </a:ext>
              </a:extLst>
            </p:cNvPr>
            <p:cNvCxnSpPr>
              <a:cxnSpLocks/>
            </p:cNvCxnSpPr>
            <p:nvPr/>
          </p:nvCxnSpPr>
          <p:spPr>
            <a:xfrm>
              <a:off x="1206837" y="1924314"/>
              <a:ext cx="488479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7701BEE6-DC02-EC8E-4755-0188A1756A0D}"/>
                </a:ext>
              </a:extLst>
            </p:cNvPr>
            <p:cNvCxnSpPr>
              <a:cxnSpLocks/>
            </p:cNvCxnSpPr>
            <p:nvPr/>
          </p:nvCxnSpPr>
          <p:spPr>
            <a:xfrm>
              <a:off x="1318920" y="2815431"/>
              <a:ext cx="250667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E1845F29-949E-9C47-1D82-911158E5CCB7}"/>
                </a:ext>
              </a:extLst>
            </p:cNvPr>
            <p:cNvCxnSpPr>
              <a:cxnSpLocks/>
            </p:cNvCxnSpPr>
            <p:nvPr/>
          </p:nvCxnSpPr>
          <p:spPr>
            <a:xfrm>
              <a:off x="1318919" y="3774746"/>
              <a:ext cx="250667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62752EC1-2C1D-E8D6-1695-6B73FFA7C069}"/>
                </a:ext>
              </a:extLst>
            </p:cNvPr>
            <p:cNvCxnSpPr>
              <a:cxnSpLocks/>
            </p:cNvCxnSpPr>
            <p:nvPr/>
          </p:nvCxnSpPr>
          <p:spPr>
            <a:xfrm>
              <a:off x="1305271" y="4704271"/>
              <a:ext cx="384087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DB85580E-24E9-E9FD-C166-251AE2CB162C}"/>
                </a:ext>
              </a:extLst>
            </p:cNvPr>
            <p:cNvCxnSpPr>
              <a:cxnSpLocks/>
            </p:cNvCxnSpPr>
            <p:nvPr/>
          </p:nvCxnSpPr>
          <p:spPr>
            <a:xfrm>
              <a:off x="1568772" y="3344559"/>
              <a:ext cx="278061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8B1EA927-5547-A117-D106-7C15A68C8EBB}"/>
                </a:ext>
              </a:extLst>
            </p:cNvPr>
            <p:cNvCxnSpPr>
              <a:cxnSpLocks/>
            </p:cNvCxnSpPr>
            <p:nvPr/>
          </p:nvCxnSpPr>
          <p:spPr>
            <a:xfrm>
              <a:off x="1563975" y="3235021"/>
              <a:ext cx="278061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0" name="Straight Connector 2099">
              <a:extLst>
                <a:ext uri="{FF2B5EF4-FFF2-40B4-BE49-F238E27FC236}">
                  <a16:creationId xmlns:a16="http://schemas.microsoft.com/office/drawing/2014/main" id="{CFACA1A9-5620-9CFE-D7F1-C160FA8F6849}"/>
                </a:ext>
              </a:extLst>
            </p:cNvPr>
            <p:cNvCxnSpPr>
              <a:cxnSpLocks/>
            </p:cNvCxnSpPr>
            <p:nvPr/>
          </p:nvCxnSpPr>
          <p:spPr>
            <a:xfrm>
              <a:off x="1690177" y="3453582"/>
              <a:ext cx="151859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2" name="Straight Connector 2101">
              <a:extLst>
                <a:ext uri="{FF2B5EF4-FFF2-40B4-BE49-F238E27FC236}">
                  <a16:creationId xmlns:a16="http://schemas.microsoft.com/office/drawing/2014/main" id="{E5809C25-FDDA-6D9E-48A8-0D5ABC3D74D2}"/>
                </a:ext>
              </a:extLst>
            </p:cNvPr>
            <p:cNvCxnSpPr>
              <a:cxnSpLocks/>
            </p:cNvCxnSpPr>
            <p:nvPr/>
          </p:nvCxnSpPr>
          <p:spPr>
            <a:xfrm>
              <a:off x="1690177" y="3111417"/>
              <a:ext cx="151859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35194F-78BA-C7DC-F494-71553B9E55B8}"/>
              </a:ext>
            </a:extLst>
          </p:cNvPr>
          <p:cNvGrpSpPr/>
          <p:nvPr/>
        </p:nvGrpSpPr>
        <p:grpSpPr>
          <a:xfrm>
            <a:off x="3363280" y="2647574"/>
            <a:ext cx="2444909" cy="1975271"/>
            <a:chOff x="3363280" y="2647574"/>
            <a:chExt cx="2444909" cy="1975271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9CCE7D3-7E21-EEE2-943C-8B6CE1DE9EAB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4578667" y="2647574"/>
              <a:ext cx="0" cy="36860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DFDA77B-EE4B-3F71-7335-4FA282620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8667" y="3526788"/>
              <a:ext cx="0" cy="4070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0CF6466-3035-C824-ACEA-DBC26562E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0270" y="3765443"/>
              <a:ext cx="66747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A00AF0E4-FF7F-84D6-6BB3-060134385A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0152" y="3773992"/>
              <a:ext cx="680099" cy="8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D5217D3A-E11B-74DC-1CEF-5E98D95D38FE}"/>
                </a:ext>
              </a:extLst>
            </p:cNvPr>
            <p:cNvCxnSpPr>
              <a:cxnSpLocks/>
              <a:endCxn id="113" idx="1"/>
            </p:cNvCxnSpPr>
            <p:nvPr/>
          </p:nvCxnSpPr>
          <p:spPr>
            <a:xfrm>
              <a:off x="3363280" y="4613425"/>
              <a:ext cx="487881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C1170C59-CA93-8E53-0966-8F67A5A29830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316815" y="4613426"/>
              <a:ext cx="4836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7549E8C3-5831-E12E-80FA-1EF9CC25A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3280" y="3661123"/>
              <a:ext cx="0" cy="9523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8D16CBB9-0ACB-0042-2A82-BD49B307BC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0509" y="3670543"/>
              <a:ext cx="0" cy="9523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12882C64-9DA3-BF18-A783-6FFF3064E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2813" y="3668424"/>
              <a:ext cx="960120" cy="21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EBEDA283-F23B-2CBF-FE68-9131C047F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8069" y="3669483"/>
              <a:ext cx="9601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3" name="Straight Connector 2102">
              <a:extLst>
                <a:ext uri="{FF2B5EF4-FFF2-40B4-BE49-F238E27FC236}">
                  <a16:creationId xmlns:a16="http://schemas.microsoft.com/office/drawing/2014/main" id="{B122373A-7DD3-A7DF-051D-0C04E0FEA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1286" y="3266934"/>
              <a:ext cx="378984" cy="25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07" name="Straight Connector 2106">
            <a:extLst>
              <a:ext uri="{FF2B5EF4-FFF2-40B4-BE49-F238E27FC236}">
                <a16:creationId xmlns:a16="http://schemas.microsoft.com/office/drawing/2014/main" id="{B32DD4D5-EC20-9267-52B3-9CFF9F138CDE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5357064" y="3276032"/>
            <a:ext cx="385169" cy="20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B71465-BD4D-F094-81DE-07CABADE4074}"/>
              </a:ext>
            </a:extLst>
          </p:cNvPr>
          <p:cNvSpPr txBox="1"/>
          <p:nvPr/>
        </p:nvSpPr>
        <p:spPr>
          <a:xfrm>
            <a:off x="5742233" y="2953511"/>
            <a:ext cx="686318" cy="6491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IR</a:t>
            </a:r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88CCE88E-AD9D-8279-699C-1FE172F4BB6D}"/>
              </a:ext>
            </a:extLst>
          </p:cNvPr>
          <p:cNvSpPr txBox="1"/>
          <p:nvPr/>
        </p:nvSpPr>
        <p:spPr>
          <a:xfrm>
            <a:off x="10186958" y="1782826"/>
            <a:ext cx="700787" cy="505786"/>
          </a:xfrm>
          <a:prstGeom prst="roundRect">
            <a:avLst>
              <a:gd name="adj" fmla="val 15250"/>
            </a:avLst>
          </a:prstGeom>
          <a:solidFill>
            <a:schemeClr val="bg1"/>
          </a:solidFill>
          <a:ln w="28575">
            <a:solidFill>
              <a:srgbClr val="76B90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76B900"/>
                </a:solidFill>
              </a:rPr>
              <a:t>NVIDIA</a:t>
            </a:r>
            <a:br>
              <a:rPr lang="en-US" sz="1400" b="1" dirty="0">
                <a:solidFill>
                  <a:srgbClr val="76B900"/>
                </a:solidFill>
              </a:rPr>
            </a:br>
            <a:r>
              <a:rPr lang="en-US" sz="1400" b="1" dirty="0">
                <a:solidFill>
                  <a:srgbClr val="76B900"/>
                </a:solidFill>
              </a:rPr>
              <a:t>GPU</a:t>
            </a:r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6AF4ED7D-8803-C047-AA9E-F218F8B4DD03}"/>
              </a:ext>
            </a:extLst>
          </p:cNvPr>
          <p:cNvSpPr txBox="1"/>
          <p:nvPr/>
        </p:nvSpPr>
        <p:spPr>
          <a:xfrm>
            <a:off x="10186958" y="2421223"/>
            <a:ext cx="700787" cy="505786"/>
          </a:xfrm>
          <a:prstGeom prst="roundRect">
            <a:avLst>
              <a:gd name="adj" fmla="val 1525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AMD</a:t>
            </a:r>
            <a:br>
              <a:rPr lang="en-US" sz="1400" b="1" dirty="0">
                <a:solidFill>
                  <a:srgbClr val="C00000"/>
                </a:solidFill>
              </a:rPr>
            </a:br>
            <a:r>
              <a:rPr lang="en-US" sz="1400" b="1" dirty="0">
                <a:solidFill>
                  <a:srgbClr val="C00000"/>
                </a:solidFill>
              </a:rPr>
              <a:t>GPU</a:t>
            </a:r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D37DE2BE-BDDE-FD37-978C-9A5A8BE754C5}"/>
              </a:ext>
            </a:extLst>
          </p:cNvPr>
          <p:cNvSpPr txBox="1"/>
          <p:nvPr/>
        </p:nvSpPr>
        <p:spPr>
          <a:xfrm>
            <a:off x="10186958" y="3051280"/>
            <a:ext cx="700787" cy="505786"/>
          </a:xfrm>
          <a:prstGeom prst="roundRect">
            <a:avLst>
              <a:gd name="adj" fmla="val 15250"/>
            </a:avLst>
          </a:prstGeom>
          <a:solidFill>
            <a:schemeClr val="bg1"/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3072A0"/>
                </a:solidFill>
              </a:rPr>
              <a:t>INTEL</a:t>
            </a:r>
            <a:br>
              <a:rPr lang="en-US" sz="1400" b="1" dirty="0">
                <a:solidFill>
                  <a:srgbClr val="3072A0"/>
                </a:solidFill>
              </a:rPr>
            </a:br>
            <a:r>
              <a:rPr lang="en-US" sz="1400" b="1" dirty="0">
                <a:solidFill>
                  <a:srgbClr val="3072A0"/>
                </a:solidFill>
              </a:rPr>
              <a:t>GPU</a:t>
            </a: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FE781173-5BAF-EBB2-E968-A942289875F2}"/>
              </a:ext>
            </a:extLst>
          </p:cNvPr>
          <p:cNvSpPr txBox="1"/>
          <p:nvPr/>
        </p:nvSpPr>
        <p:spPr>
          <a:xfrm>
            <a:off x="10186958" y="3694478"/>
            <a:ext cx="700787" cy="505786"/>
          </a:xfrm>
          <a:prstGeom prst="roundRect">
            <a:avLst>
              <a:gd name="adj" fmla="val 15250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X86</a:t>
            </a:r>
            <a:b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</a:p>
        </p:txBody>
      </p:sp>
      <p:sp>
        <p:nvSpPr>
          <p:cNvPr id="2114" name="TextBox 2113">
            <a:extLst>
              <a:ext uri="{FF2B5EF4-FFF2-40B4-BE49-F238E27FC236}">
                <a16:creationId xmlns:a16="http://schemas.microsoft.com/office/drawing/2014/main" id="{CAB28A3F-8F89-97E4-307E-285E1C159D80}"/>
              </a:ext>
            </a:extLst>
          </p:cNvPr>
          <p:cNvSpPr txBox="1"/>
          <p:nvPr/>
        </p:nvSpPr>
        <p:spPr>
          <a:xfrm>
            <a:off x="10192378" y="4352426"/>
            <a:ext cx="700787" cy="505786"/>
          </a:xfrm>
          <a:prstGeom prst="roundRect">
            <a:avLst>
              <a:gd name="adj" fmla="val 15250"/>
            </a:avLst>
          </a:prstGeom>
          <a:solidFill>
            <a:schemeClr val="bg1"/>
          </a:solidFill>
          <a:ln w="28575">
            <a:solidFill>
              <a:srgbClr val="008FBE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008FBE"/>
                </a:solidFill>
              </a:rPr>
              <a:t>arm</a:t>
            </a:r>
            <a:br>
              <a:rPr lang="en-US" sz="1400" b="1" dirty="0">
                <a:solidFill>
                  <a:srgbClr val="008FBE"/>
                </a:solidFill>
              </a:rPr>
            </a:br>
            <a:r>
              <a:rPr lang="en-US" sz="1400" b="1" dirty="0">
                <a:solidFill>
                  <a:srgbClr val="008FBE"/>
                </a:solidFill>
              </a:rPr>
              <a:t>CPU</a:t>
            </a: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D5868506-D487-51CA-60C8-CCB1358CDC63}"/>
              </a:ext>
            </a:extLst>
          </p:cNvPr>
          <p:cNvSpPr txBox="1"/>
          <p:nvPr/>
        </p:nvSpPr>
        <p:spPr>
          <a:xfrm>
            <a:off x="40513" y="5232730"/>
            <a:ext cx="1222865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xo 2" pitchFamily="2" charset="0"/>
              </a:rPr>
              <a:t>✅</a:t>
            </a:r>
            <a:r>
              <a:rPr lang="en-US" sz="2000" b="1" dirty="0">
                <a:latin typeface="Exo 2" pitchFamily="2" charset="0"/>
              </a:rPr>
              <a:t> Open-Source &amp; Lightweight</a:t>
            </a:r>
            <a:r>
              <a:rPr lang="en-US" sz="2000" dirty="0">
                <a:latin typeface="Exo 2" pitchFamily="2" charset="0"/>
              </a:rPr>
              <a:t> → No heavy dependencies, integrates well with existing C/C++/F90/Py.</a:t>
            </a:r>
          </a:p>
          <a:p>
            <a:r>
              <a:rPr lang="en-US" sz="2000" dirty="0">
                <a:latin typeface="Exo 2" pitchFamily="2" charset="0"/>
              </a:rPr>
              <a:t>✅ </a:t>
            </a:r>
            <a:r>
              <a:rPr lang="en-US" sz="2000" b="1" dirty="0">
                <a:latin typeface="Exo 2" pitchFamily="2" charset="0"/>
              </a:rPr>
              <a:t>Performance Portability</a:t>
            </a:r>
            <a:r>
              <a:rPr lang="en-US" sz="2000" dirty="0">
                <a:latin typeface="Exo 2" pitchFamily="2" charset="0"/>
              </a:rPr>
              <a:t> → Write once, run anywhere.</a:t>
            </a:r>
          </a:p>
          <a:p>
            <a:r>
              <a:rPr lang="en-US" sz="2000" dirty="0">
                <a:latin typeface="Exo 2" pitchFamily="2" charset="0"/>
              </a:rPr>
              <a:t>✅ </a:t>
            </a:r>
            <a:r>
              <a:rPr lang="en-US" sz="2000" b="1" dirty="0">
                <a:latin typeface="Exo 2" pitchFamily="2" charset="0"/>
              </a:rPr>
              <a:t>Backend Abstraction</a:t>
            </a:r>
            <a:r>
              <a:rPr lang="en-US" sz="2000" dirty="0">
                <a:latin typeface="Exo 2" pitchFamily="2" charset="0"/>
              </a:rPr>
              <a:t> → CUDA, HIP, DPC++, OpenCL, OpenMP, and METAL.</a:t>
            </a:r>
          </a:p>
          <a:p>
            <a:r>
              <a:rPr lang="en-US" sz="2000" dirty="0">
                <a:latin typeface="Exo 2" pitchFamily="2" charset="0"/>
              </a:rPr>
              <a:t>✅</a:t>
            </a:r>
            <a:r>
              <a:rPr lang="en-US" sz="2000" b="1" dirty="0">
                <a:latin typeface="Exo 2" pitchFamily="2" charset="0"/>
              </a:rPr>
              <a:t>Explicit Memory Management</a:t>
            </a:r>
            <a:r>
              <a:rPr lang="en-US" sz="2000" dirty="0">
                <a:latin typeface="Exo 2" pitchFamily="2" charset="0"/>
              </a:rPr>
              <a:t> → Efficient data movement between host and device.</a:t>
            </a:r>
          </a:p>
          <a:p>
            <a:r>
              <a:rPr lang="en-US" sz="2000" dirty="0">
                <a:latin typeface="Exo 2" pitchFamily="2" charset="0"/>
              </a:rPr>
              <a:t>✅ </a:t>
            </a:r>
            <a:r>
              <a:rPr lang="en-US" sz="2000" b="1" dirty="0">
                <a:latin typeface="Exo 2" pitchFamily="2" charset="0"/>
              </a:rPr>
              <a:t>Optimized Kernel Execution</a:t>
            </a:r>
            <a:r>
              <a:rPr lang="en-US" sz="2000" dirty="0">
                <a:latin typeface="Exo 2" pitchFamily="2" charset="0"/>
              </a:rPr>
              <a:t> → Custom tunable kernels for performance.</a:t>
            </a:r>
          </a:p>
        </p:txBody>
      </p:sp>
      <p:sp>
        <p:nvSpPr>
          <p:cNvPr id="2117" name="Title 1">
            <a:extLst>
              <a:ext uri="{FF2B5EF4-FFF2-40B4-BE49-F238E27FC236}">
                <a16:creationId xmlns:a16="http://schemas.microsoft.com/office/drawing/2014/main" id="{D00C38C0-9A9C-5A43-B5CE-99013217BE65}"/>
              </a:ext>
            </a:extLst>
          </p:cNvPr>
          <p:cNvSpPr txBox="1">
            <a:spLocks/>
          </p:cNvSpPr>
          <p:nvPr/>
        </p:nvSpPr>
        <p:spPr>
          <a:xfrm>
            <a:off x="292396" y="60286"/>
            <a:ext cx="11317011" cy="738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Exo 2" pitchFamily="2" charset="0"/>
              </a:rPr>
              <a:t>OCCA - </a:t>
            </a:r>
            <a:r>
              <a:rPr lang="en-US" sz="3200" b="1" dirty="0">
                <a:latin typeface="Exo 2" pitchFamily="2" charset="0"/>
              </a:rPr>
              <a:t>Open Concurrent Compute Abstraction</a:t>
            </a:r>
            <a:endParaRPr lang="en-US" sz="3600" b="1" dirty="0">
              <a:latin typeface="Exo 2" pitchFamily="2" charset="0"/>
            </a:endParaRPr>
          </a:p>
        </p:txBody>
      </p:sp>
      <p:pic>
        <p:nvPicPr>
          <p:cNvPr id="2118" name="Picture 6" descr="OCCA">
            <a:extLst>
              <a:ext uri="{FF2B5EF4-FFF2-40B4-BE49-F238E27FC236}">
                <a16:creationId xmlns:a16="http://schemas.microsoft.com/office/drawing/2014/main" id="{576D27D8-B28D-A3FE-78E1-CB9DEA0F9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23" y="134391"/>
            <a:ext cx="1828745" cy="52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24CF28A-82F5-7EA9-531C-4695D4AB54D9}"/>
              </a:ext>
            </a:extLst>
          </p:cNvPr>
          <p:cNvGrpSpPr/>
          <p:nvPr/>
        </p:nvGrpSpPr>
        <p:grpSpPr>
          <a:xfrm>
            <a:off x="6405395" y="2692272"/>
            <a:ext cx="1909991" cy="564058"/>
            <a:chOff x="6405395" y="2692272"/>
            <a:chExt cx="1909991" cy="564058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FF5A974-5FD6-B84F-3E67-17A7582DD657}"/>
                </a:ext>
              </a:extLst>
            </p:cNvPr>
            <p:cNvGrpSpPr/>
            <p:nvPr/>
          </p:nvGrpSpPr>
          <p:grpSpPr>
            <a:xfrm>
              <a:off x="6740436" y="2692272"/>
              <a:ext cx="1574950" cy="564058"/>
              <a:chOff x="6756332" y="3029037"/>
              <a:chExt cx="1574950" cy="564058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1EE40487-9955-6797-A1E3-BC3F7222C0F6}"/>
                  </a:ext>
                </a:extLst>
              </p:cNvPr>
              <p:cNvSpPr/>
              <p:nvPr/>
            </p:nvSpPr>
            <p:spPr>
              <a:xfrm>
                <a:off x="6756332" y="3029037"/>
                <a:ext cx="1574950" cy="56405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2BA1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Picture 10">
                <a:extLst>
                  <a:ext uri="{FF2B5EF4-FFF2-40B4-BE49-F238E27FC236}">
                    <a16:creationId xmlns:a16="http://schemas.microsoft.com/office/drawing/2014/main" id="{AB1A9979-A577-AB01-E0F8-F46BAE14F8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6036" y="3100637"/>
                <a:ext cx="938862" cy="420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19" name="Straight Connector 2118">
              <a:extLst>
                <a:ext uri="{FF2B5EF4-FFF2-40B4-BE49-F238E27FC236}">
                  <a16:creationId xmlns:a16="http://schemas.microsoft.com/office/drawing/2014/main" id="{DC3B8430-118B-B91F-4D3D-9502FDC71CE2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 flipV="1">
              <a:off x="6405395" y="2974301"/>
              <a:ext cx="335041" cy="17913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EBE801-61B8-29BE-0CAB-1EFD74F6FDD6}"/>
              </a:ext>
            </a:extLst>
          </p:cNvPr>
          <p:cNvGrpSpPr/>
          <p:nvPr/>
        </p:nvGrpSpPr>
        <p:grpSpPr>
          <a:xfrm>
            <a:off x="6277232" y="2062215"/>
            <a:ext cx="2038154" cy="947461"/>
            <a:chOff x="6277232" y="2062215"/>
            <a:chExt cx="2038154" cy="94746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63EE6A4-66A8-FEA8-3CB4-3CCCDC4BA40C}"/>
                </a:ext>
              </a:extLst>
            </p:cNvPr>
            <p:cNvGrpSpPr/>
            <p:nvPr/>
          </p:nvGrpSpPr>
          <p:grpSpPr>
            <a:xfrm>
              <a:off x="6740436" y="2062215"/>
              <a:ext cx="1574950" cy="564058"/>
              <a:chOff x="6756332" y="2426089"/>
              <a:chExt cx="1574950" cy="564058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6A99B7DA-D575-8F57-B2EC-42CB639A2DC9}"/>
                  </a:ext>
                </a:extLst>
              </p:cNvPr>
              <p:cNvSpPr/>
              <p:nvPr/>
            </p:nvSpPr>
            <p:spPr>
              <a:xfrm>
                <a:off x="6756332" y="2426089"/>
                <a:ext cx="1574950" cy="56405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A460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7ABFB07-510C-6576-BE87-6AAC0286DC8F}"/>
                  </a:ext>
                </a:extLst>
              </p:cNvPr>
              <p:cNvGrpSpPr/>
              <p:nvPr/>
            </p:nvGrpSpPr>
            <p:grpSpPr>
              <a:xfrm>
                <a:off x="7086329" y="2436608"/>
                <a:ext cx="878276" cy="515070"/>
                <a:chOff x="5262880" y="1840795"/>
                <a:chExt cx="878276" cy="515070"/>
              </a:xfrm>
            </p:grpSpPr>
            <p:pic>
              <p:nvPicPr>
                <p:cNvPr id="77" name="Picture 4" descr="AMD Logo, symbol, meaning, history, PNG, brand">
                  <a:extLst>
                    <a:ext uri="{FF2B5EF4-FFF2-40B4-BE49-F238E27FC236}">
                      <a16:creationId xmlns:a16="http://schemas.microsoft.com/office/drawing/2014/main" id="{255F181A-4D75-4959-1934-2E81A9F827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306"/>
                <a:stretch/>
              </p:blipFill>
              <p:spPr bwMode="auto">
                <a:xfrm>
                  <a:off x="5262880" y="1840795"/>
                  <a:ext cx="878276" cy="3937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6" descr="HIP Ray Tracing">
                  <a:extLst>
                    <a:ext uri="{FF2B5EF4-FFF2-40B4-BE49-F238E27FC236}">
                      <a16:creationId xmlns:a16="http://schemas.microsoft.com/office/drawing/2014/main" id="{299BBDE7-337A-09DC-7D1E-31416D6E49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alphaModFix/>
                  <a:duotone>
                    <a:prstClr val="black"/>
                    <a:schemeClr val="tx1">
                      <a:lumMod val="95000"/>
                      <a:lumOff val="5000"/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colorTemperature colorTemp="1500"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431" r="77684"/>
                <a:stretch/>
              </p:blipFill>
              <p:spPr bwMode="auto">
                <a:xfrm>
                  <a:off x="5478564" y="2083751"/>
                  <a:ext cx="438974" cy="2721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2131" name="Straight Connector 2130">
              <a:extLst>
                <a:ext uri="{FF2B5EF4-FFF2-40B4-BE49-F238E27FC236}">
                  <a16:creationId xmlns:a16="http://schemas.microsoft.com/office/drawing/2014/main" id="{91243005-EE58-F8F2-6404-E98CE3A6EBC3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flipV="1">
              <a:off x="6277232" y="2344244"/>
              <a:ext cx="463204" cy="66543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6C12B3-1458-9FDA-E349-195612E13A58}"/>
              </a:ext>
            </a:extLst>
          </p:cNvPr>
          <p:cNvGrpSpPr/>
          <p:nvPr/>
        </p:nvGrpSpPr>
        <p:grpSpPr>
          <a:xfrm>
            <a:off x="3800270" y="3548254"/>
            <a:ext cx="1556794" cy="394129"/>
            <a:chOff x="3800270" y="3548254"/>
            <a:chExt cx="1556794" cy="39412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255ED88-4E56-7EDD-158F-FBF142083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270" y="3765443"/>
              <a:ext cx="0" cy="168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F06925-A7C0-4F14-C8B6-701B44C83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064" y="3773992"/>
              <a:ext cx="0" cy="168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E6E5476B-64CE-080D-5DAE-63AE2E06B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743" y="3548254"/>
              <a:ext cx="0" cy="2257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F06918E8-AA25-0F17-0661-B285042FA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0152" y="3548254"/>
              <a:ext cx="0" cy="2257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9C69299E-3ABB-C286-5BC8-E515037FC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2933" y="3553646"/>
              <a:ext cx="0" cy="1190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D9090D72-6345-7A69-3688-637D847A2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8069" y="3553645"/>
              <a:ext cx="0" cy="1190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1FFCF2-FDD3-9DFA-FE56-01B01D25A8AB}"/>
              </a:ext>
            </a:extLst>
          </p:cNvPr>
          <p:cNvGrpSpPr/>
          <p:nvPr/>
        </p:nvGrpSpPr>
        <p:grpSpPr>
          <a:xfrm>
            <a:off x="6398710" y="3321648"/>
            <a:ext cx="1916676" cy="564058"/>
            <a:chOff x="6398710" y="3321648"/>
            <a:chExt cx="1916676" cy="56405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9DBD685-8FA6-CC50-CDEE-12E6DBA7EE4F}"/>
                </a:ext>
              </a:extLst>
            </p:cNvPr>
            <p:cNvGrpSpPr/>
            <p:nvPr/>
          </p:nvGrpSpPr>
          <p:grpSpPr>
            <a:xfrm>
              <a:off x="6740436" y="3321648"/>
              <a:ext cx="1574950" cy="564058"/>
              <a:chOff x="6756332" y="3629845"/>
              <a:chExt cx="1574950" cy="564058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B474AF92-B680-2B95-0A8A-B46D370C31FD}"/>
                  </a:ext>
                </a:extLst>
              </p:cNvPr>
              <p:cNvSpPr/>
              <p:nvPr/>
            </p:nvSpPr>
            <p:spPr>
              <a:xfrm>
                <a:off x="6756332" y="3629845"/>
                <a:ext cx="1574950" cy="56405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774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5" name="Picture 83" descr="OpenMP - Wikipedia">
                <a:extLst>
                  <a:ext uri="{FF2B5EF4-FFF2-40B4-BE49-F238E27FC236}">
                    <a16:creationId xmlns:a16="http://schemas.microsoft.com/office/drawing/2014/main" id="{52D7303C-27CB-A975-A0B1-F78B2E8996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5041" y="3724278"/>
                <a:ext cx="1157532" cy="3751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21" name="Straight Connector 2120">
              <a:extLst>
                <a:ext uri="{FF2B5EF4-FFF2-40B4-BE49-F238E27FC236}">
                  <a16:creationId xmlns:a16="http://schemas.microsoft.com/office/drawing/2014/main" id="{CC98C2C1-C74D-600D-365F-34B87B54C9C4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>
              <a:off x="6398710" y="3413306"/>
              <a:ext cx="341726" cy="19037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06109-26B9-7903-D9FC-074F5B819533}"/>
              </a:ext>
            </a:extLst>
          </p:cNvPr>
          <p:cNvGrpSpPr/>
          <p:nvPr/>
        </p:nvGrpSpPr>
        <p:grpSpPr>
          <a:xfrm>
            <a:off x="6316262" y="3557066"/>
            <a:ext cx="1999124" cy="967037"/>
            <a:chOff x="6316262" y="3557066"/>
            <a:chExt cx="1999124" cy="96703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467A35B-BFB0-C0C7-A914-357F2227ECFF}"/>
                </a:ext>
              </a:extLst>
            </p:cNvPr>
            <p:cNvGrpSpPr/>
            <p:nvPr/>
          </p:nvGrpSpPr>
          <p:grpSpPr>
            <a:xfrm>
              <a:off x="6740436" y="3960045"/>
              <a:ext cx="1574950" cy="564058"/>
              <a:chOff x="6756332" y="4341389"/>
              <a:chExt cx="1574950" cy="564058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34908E6D-A3C1-4B7F-9359-7507A1E6420E}"/>
                  </a:ext>
                </a:extLst>
              </p:cNvPr>
              <p:cNvSpPr/>
              <p:nvPr/>
            </p:nvSpPr>
            <p:spPr>
              <a:xfrm>
                <a:off x="6756332" y="4341389"/>
                <a:ext cx="1574950" cy="56405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825F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2" name="Picture 4" descr="oneAPI (compute acceleration) - Wikipedia">
                <a:extLst>
                  <a:ext uri="{FF2B5EF4-FFF2-40B4-BE49-F238E27FC236}">
                    <a16:creationId xmlns:a16="http://schemas.microsoft.com/office/drawing/2014/main" id="{F76DBCD4-87D5-7F1E-ED6B-758CDE129A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7901" y="4366424"/>
                <a:ext cx="487021" cy="51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6B34E00-BAA6-297C-CFE3-051ECC94EC3E}"/>
                  </a:ext>
                </a:extLst>
              </p:cNvPr>
              <p:cNvSpPr txBox="1"/>
              <p:nvPr/>
            </p:nvSpPr>
            <p:spPr>
              <a:xfrm>
                <a:off x="7373916" y="4454141"/>
                <a:ext cx="8530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DPC++</a:t>
                </a:r>
              </a:p>
            </p:txBody>
          </p:sp>
        </p:grpSp>
        <p:cxnSp>
          <p:nvCxnSpPr>
            <p:cNvPr id="2133" name="Straight Connector 2132">
              <a:extLst>
                <a:ext uri="{FF2B5EF4-FFF2-40B4-BE49-F238E27FC236}">
                  <a16:creationId xmlns:a16="http://schemas.microsoft.com/office/drawing/2014/main" id="{E2FC4DFC-6EE8-ADFF-C43E-27101C2CC758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6316262" y="3557066"/>
              <a:ext cx="424174" cy="68500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CB935-7049-994C-4136-91B9571100A2}"/>
              </a:ext>
            </a:extLst>
          </p:cNvPr>
          <p:cNvGrpSpPr/>
          <p:nvPr/>
        </p:nvGrpSpPr>
        <p:grpSpPr>
          <a:xfrm>
            <a:off x="6192801" y="1423818"/>
            <a:ext cx="2122585" cy="1538796"/>
            <a:chOff x="6192801" y="1423818"/>
            <a:chExt cx="2122585" cy="153879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B3FFA43-4C48-849E-C620-75CDD5D29959}"/>
                </a:ext>
              </a:extLst>
            </p:cNvPr>
            <p:cNvGrpSpPr/>
            <p:nvPr/>
          </p:nvGrpSpPr>
          <p:grpSpPr>
            <a:xfrm>
              <a:off x="6740436" y="1423818"/>
              <a:ext cx="1574950" cy="564058"/>
              <a:chOff x="6756332" y="1823141"/>
              <a:chExt cx="1574950" cy="564058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31156C04-5917-02A9-FB17-36E75AD61AE9}"/>
                  </a:ext>
                </a:extLst>
              </p:cNvPr>
              <p:cNvSpPr/>
              <p:nvPr/>
            </p:nvSpPr>
            <p:spPr>
              <a:xfrm>
                <a:off x="6756332" y="1823141"/>
                <a:ext cx="1574950" cy="56405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76B9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7F357945-66FC-84DF-4ABE-053A16F89ECD}"/>
                  </a:ext>
                </a:extLst>
              </p:cNvPr>
              <p:cNvGrpSpPr/>
              <p:nvPr/>
            </p:nvGrpSpPr>
            <p:grpSpPr>
              <a:xfrm>
                <a:off x="6774672" y="1879391"/>
                <a:ext cx="1538271" cy="494615"/>
                <a:chOff x="6718317" y="2180336"/>
                <a:chExt cx="1538271" cy="494615"/>
              </a:xfrm>
            </p:grpSpPr>
            <p:pic>
              <p:nvPicPr>
                <p:cNvPr id="73" name="Picture 2" descr="Logos &amp; Brand Guidelines | NVIDIA">
                  <a:extLst>
                    <a:ext uri="{FF2B5EF4-FFF2-40B4-BE49-F238E27FC236}">
                      <a16:creationId xmlns:a16="http://schemas.microsoft.com/office/drawing/2014/main" id="{648350C0-44EE-8D80-70C4-3590992C8D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84" t="38516" r="7638" b="33982"/>
                <a:stretch/>
              </p:blipFill>
              <p:spPr bwMode="auto">
                <a:xfrm>
                  <a:off x="6718317" y="2180336"/>
                  <a:ext cx="1538271" cy="2786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4D97F4A-2D9C-3A77-B9A3-5F0604E068C3}"/>
                    </a:ext>
                  </a:extLst>
                </p:cNvPr>
                <p:cNvSpPr txBox="1"/>
                <p:nvPr/>
              </p:nvSpPr>
              <p:spPr>
                <a:xfrm>
                  <a:off x="7078480" y="2305619"/>
                  <a:ext cx="8179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76B900"/>
                      </a:solidFill>
                    </a:rPr>
                    <a:t>CUDA</a:t>
                  </a:r>
                </a:p>
              </p:txBody>
            </p:sp>
          </p:grpSp>
        </p:grpSp>
        <p:cxnSp>
          <p:nvCxnSpPr>
            <p:cNvPr id="2137" name="Straight Connector 2136">
              <a:extLst>
                <a:ext uri="{FF2B5EF4-FFF2-40B4-BE49-F238E27FC236}">
                  <a16:creationId xmlns:a16="http://schemas.microsoft.com/office/drawing/2014/main" id="{3C8E90A5-F1CF-282E-DDF7-AFF5FB8471C1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 flipV="1">
              <a:off x="6192801" y="1705847"/>
              <a:ext cx="547635" cy="12567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5C975F-3D1A-C641-747F-66378518A56F}"/>
              </a:ext>
            </a:extLst>
          </p:cNvPr>
          <p:cNvGrpSpPr/>
          <p:nvPr/>
        </p:nvGrpSpPr>
        <p:grpSpPr>
          <a:xfrm>
            <a:off x="6194029" y="3621433"/>
            <a:ext cx="2137253" cy="1541069"/>
            <a:chOff x="6194029" y="3621433"/>
            <a:chExt cx="2137253" cy="154106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085F7D9-6660-8604-0128-E70DBE351110}"/>
                </a:ext>
              </a:extLst>
            </p:cNvPr>
            <p:cNvGrpSpPr/>
            <p:nvPr/>
          </p:nvGrpSpPr>
          <p:grpSpPr>
            <a:xfrm>
              <a:off x="6724540" y="4598444"/>
              <a:ext cx="1606742" cy="564058"/>
              <a:chOff x="6724540" y="5020915"/>
              <a:chExt cx="1606742" cy="564058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9CAC0819-B078-06C7-F3C1-234562A48F55}"/>
                  </a:ext>
                </a:extLst>
              </p:cNvPr>
              <p:cNvSpPr/>
              <p:nvPr/>
            </p:nvSpPr>
            <p:spPr>
              <a:xfrm>
                <a:off x="6724540" y="5020915"/>
                <a:ext cx="1574950" cy="56405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9B8B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60" name="Picture 12" descr="Apple Metal Icon - Apple Logo Icons - SoftIcons.com">
                <a:extLst>
                  <a:ext uri="{FF2B5EF4-FFF2-40B4-BE49-F238E27FC236}">
                    <a16:creationId xmlns:a16="http://schemas.microsoft.com/office/drawing/2014/main" id="{5570DB23-A04F-09F7-BA69-D4424E1A0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8583" y="5050789"/>
                <a:ext cx="492736" cy="49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8DB863A-38CC-6D88-4362-B9AC71FC7CBA}"/>
                  </a:ext>
                </a:extLst>
              </p:cNvPr>
              <p:cNvSpPr txBox="1"/>
              <p:nvPr/>
            </p:nvSpPr>
            <p:spPr>
              <a:xfrm>
                <a:off x="7269562" y="5149056"/>
                <a:ext cx="1061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METAL</a:t>
                </a:r>
              </a:p>
            </p:txBody>
          </p:sp>
        </p:grpSp>
        <p:cxnSp>
          <p:nvCxnSpPr>
            <p:cNvPr id="2139" name="Straight Connector 2138">
              <a:extLst>
                <a:ext uri="{FF2B5EF4-FFF2-40B4-BE49-F238E27FC236}">
                  <a16:creationId xmlns:a16="http://schemas.microsoft.com/office/drawing/2014/main" id="{EA70EA47-104B-3172-738C-26E20A14B30C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>
              <a:off x="6194029" y="3621433"/>
              <a:ext cx="530511" cy="125904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08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64" grpId="0" animBg="1"/>
      <p:bldP spid="65" grpId="0" animBg="1"/>
      <p:bldP spid="2110" grpId="0" animBg="1"/>
      <p:bldP spid="2111" grpId="0" animBg="1"/>
      <p:bldP spid="2112" grpId="0" animBg="1"/>
      <p:bldP spid="2113" grpId="0" animBg="1"/>
      <p:bldP spid="21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E9E73-2D98-ADAF-4900-D0B3C050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C0037D0-3A22-2ABF-9B73-2B0AC44F4068}"/>
              </a:ext>
            </a:extLst>
          </p:cNvPr>
          <p:cNvSpPr txBox="1">
            <a:spLocks/>
          </p:cNvSpPr>
          <p:nvPr/>
        </p:nvSpPr>
        <p:spPr>
          <a:xfrm>
            <a:off x="292396" y="222328"/>
            <a:ext cx="11317011" cy="738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Exo 2" pitchFamily="2" charset="0"/>
              </a:rPr>
              <a:t>Using OCCA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E46C7-2F35-0407-7159-A0A050C90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591"/>
            <a:ext cx="12192000" cy="5105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03A539-F5F6-3D56-7BE8-8BD60BFA14C8}"/>
              </a:ext>
            </a:extLst>
          </p:cNvPr>
          <p:cNvSpPr txBox="1">
            <a:spLocks/>
          </p:cNvSpPr>
          <p:nvPr/>
        </p:nvSpPr>
        <p:spPr>
          <a:xfrm>
            <a:off x="216331" y="892238"/>
            <a:ext cx="4170474" cy="98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365F97"/>
                </a:solidFill>
                <a:latin typeface="Exo 2" pitchFamily="2" charset="0"/>
              </a:rPr>
              <a:t>Running an Application</a:t>
            </a:r>
          </a:p>
        </p:txBody>
      </p:sp>
    </p:spTree>
    <p:extLst>
      <p:ext uri="{BB962C8B-B14F-4D97-AF65-F5344CB8AC3E}">
        <p14:creationId xmlns:p14="http://schemas.microsoft.com/office/powerpoint/2010/main" val="186438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4D5762-4DC7-32B8-40F9-BFD32912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30" r="6155"/>
          <a:stretch/>
        </p:blipFill>
        <p:spPr>
          <a:xfrm>
            <a:off x="0" y="2908242"/>
            <a:ext cx="12192000" cy="2185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0C51D-F6CA-E3C0-0BF0-AFEC9855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117" b="87852"/>
          <a:stretch/>
        </p:blipFill>
        <p:spPr>
          <a:xfrm>
            <a:off x="0" y="2483818"/>
            <a:ext cx="12192000" cy="4244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A6E1320-4B0B-2E5D-C01A-5A9542103EC6}"/>
              </a:ext>
            </a:extLst>
          </p:cNvPr>
          <p:cNvSpPr txBox="1">
            <a:spLocks/>
          </p:cNvSpPr>
          <p:nvPr/>
        </p:nvSpPr>
        <p:spPr>
          <a:xfrm>
            <a:off x="292395" y="198498"/>
            <a:ext cx="8383772" cy="65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xo 2" pitchFamily="2" charset="0"/>
              </a:rPr>
              <a:t>Setting Up OCCA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7BDFF-B14F-8B4C-987D-84111DF39E21}"/>
              </a:ext>
            </a:extLst>
          </p:cNvPr>
          <p:cNvSpPr txBox="1"/>
          <p:nvPr/>
        </p:nvSpPr>
        <p:spPr>
          <a:xfrm>
            <a:off x="6803145" y="162044"/>
            <a:ext cx="5141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Exo 2" pitchFamily="2" charset="0"/>
              </a:rPr>
              <a:t>github.com/libocca/occa</a:t>
            </a:r>
          </a:p>
        </p:txBody>
      </p:sp>
    </p:spTree>
    <p:extLst>
      <p:ext uri="{BB962C8B-B14F-4D97-AF65-F5344CB8AC3E}">
        <p14:creationId xmlns:p14="http://schemas.microsoft.com/office/powerpoint/2010/main" val="228824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6DC27-6985-2DFC-6F51-C5A6CE71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0798820-D5FF-0941-6A58-02B63FB43138}"/>
              </a:ext>
            </a:extLst>
          </p:cNvPr>
          <p:cNvSpPr txBox="1">
            <a:spLocks/>
          </p:cNvSpPr>
          <p:nvPr/>
        </p:nvSpPr>
        <p:spPr>
          <a:xfrm>
            <a:off x="292395" y="198498"/>
            <a:ext cx="8383772" cy="65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xo 2" pitchFamily="2" charset="0"/>
              </a:rPr>
              <a:t>Setting Up OCCA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2FD5D-51AB-4901-5287-DCAFC13D7236}"/>
              </a:ext>
            </a:extLst>
          </p:cNvPr>
          <p:cNvSpPr txBox="1"/>
          <p:nvPr/>
        </p:nvSpPr>
        <p:spPr>
          <a:xfrm>
            <a:off x="6803145" y="162044"/>
            <a:ext cx="5141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Exo 2" pitchFamily="2" charset="0"/>
              </a:rPr>
              <a:t>github.com/libocca/occa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BC281-3137-A702-4406-EC82B179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433"/>
            <a:ext cx="12192000" cy="588156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5ED769-93A5-A7DE-DAAA-2EBBB4413C05}"/>
              </a:ext>
            </a:extLst>
          </p:cNvPr>
          <p:cNvSpPr/>
          <p:nvPr/>
        </p:nvSpPr>
        <p:spPr>
          <a:xfrm>
            <a:off x="0" y="976433"/>
            <a:ext cx="12192000" cy="5881567"/>
          </a:xfrm>
          <a:custGeom>
            <a:avLst/>
            <a:gdLst>
              <a:gd name="connsiteX0" fmla="*/ 12192000 w 12192000"/>
              <a:gd name="connsiteY0" fmla="*/ 3376611 h 5881567"/>
              <a:gd name="connsiteX1" fmla="*/ 12192000 w 12192000"/>
              <a:gd name="connsiteY1" fmla="*/ 5881567 h 5881567"/>
              <a:gd name="connsiteX2" fmla="*/ 0 w 12192000"/>
              <a:gd name="connsiteY2" fmla="*/ 5881567 h 5881567"/>
              <a:gd name="connsiteX3" fmla="*/ 0 w 12192000"/>
              <a:gd name="connsiteY3" fmla="*/ 3376612 h 5881567"/>
              <a:gd name="connsiteX4" fmla="*/ 16668 w 12192000"/>
              <a:gd name="connsiteY4" fmla="*/ 3416853 h 5881567"/>
              <a:gd name="connsiteX5" fmla="*/ 56910 w 12192000"/>
              <a:gd name="connsiteY5" fmla="*/ 3433521 h 5881567"/>
              <a:gd name="connsiteX6" fmla="*/ 12135090 w 12192000"/>
              <a:gd name="connsiteY6" fmla="*/ 3433521 h 5881567"/>
              <a:gd name="connsiteX7" fmla="*/ 12192000 w 12192000"/>
              <a:gd name="connsiteY7" fmla="*/ 3376611 h 5881567"/>
              <a:gd name="connsiteX8" fmla="*/ 0 w 12192000"/>
              <a:gd name="connsiteY8" fmla="*/ 1253772 h 5881567"/>
              <a:gd name="connsiteX9" fmla="*/ 56910 w 12192000"/>
              <a:gd name="connsiteY9" fmla="*/ 1310682 h 5881567"/>
              <a:gd name="connsiteX10" fmla="*/ 12135090 w 12192000"/>
              <a:gd name="connsiteY10" fmla="*/ 1310682 h 5881567"/>
              <a:gd name="connsiteX11" fmla="*/ 12192000 w 12192000"/>
              <a:gd name="connsiteY11" fmla="*/ 1253772 h 5881567"/>
              <a:gd name="connsiteX12" fmla="*/ 12192000 w 12192000"/>
              <a:gd name="connsiteY12" fmla="*/ 3148978 h 5881567"/>
              <a:gd name="connsiteX13" fmla="*/ 12135090 w 12192000"/>
              <a:gd name="connsiteY13" fmla="*/ 3092068 h 5881567"/>
              <a:gd name="connsiteX14" fmla="*/ 56910 w 12192000"/>
              <a:gd name="connsiteY14" fmla="*/ 3092068 h 5881567"/>
              <a:gd name="connsiteX15" fmla="*/ 16668 w 12192000"/>
              <a:gd name="connsiteY15" fmla="*/ 3108737 h 5881567"/>
              <a:gd name="connsiteX16" fmla="*/ 0 w 12192000"/>
              <a:gd name="connsiteY16" fmla="*/ 3148978 h 5881567"/>
              <a:gd name="connsiteX17" fmla="*/ 0 w 12192000"/>
              <a:gd name="connsiteY17" fmla="*/ 0 h 5881567"/>
              <a:gd name="connsiteX18" fmla="*/ 12192000 w 12192000"/>
              <a:gd name="connsiteY18" fmla="*/ 0 h 5881567"/>
              <a:gd name="connsiteX19" fmla="*/ 12192000 w 12192000"/>
              <a:gd name="connsiteY19" fmla="*/ 1026139 h 5881567"/>
              <a:gd name="connsiteX20" fmla="*/ 12135090 w 12192000"/>
              <a:gd name="connsiteY20" fmla="*/ 969229 h 5881567"/>
              <a:gd name="connsiteX21" fmla="*/ 56910 w 12192000"/>
              <a:gd name="connsiteY21" fmla="*/ 969229 h 5881567"/>
              <a:gd name="connsiteX22" fmla="*/ 0 w 12192000"/>
              <a:gd name="connsiteY22" fmla="*/ 1026139 h 5881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5881567">
                <a:moveTo>
                  <a:pt x="12192000" y="3376611"/>
                </a:moveTo>
                <a:lnTo>
                  <a:pt x="12192000" y="5881567"/>
                </a:lnTo>
                <a:lnTo>
                  <a:pt x="0" y="5881567"/>
                </a:lnTo>
                <a:lnTo>
                  <a:pt x="0" y="3376612"/>
                </a:lnTo>
                <a:lnTo>
                  <a:pt x="16668" y="3416853"/>
                </a:lnTo>
                <a:cubicBezTo>
                  <a:pt x="26967" y="3427152"/>
                  <a:pt x="41195" y="3433521"/>
                  <a:pt x="56910" y="3433521"/>
                </a:cubicBezTo>
                <a:lnTo>
                  <a:pt x="12135090" y="3433521"/>
                </a:lnTo>
                <a:cubicBezTo>
                  <a:pt x="12166521" y="3433521"/>
                  <a:pt x="12192000" y="3408042"/>
                  <a:pt x="12192000" y="3376611"/>
                </a:cubicBezTo>
                <a:close/>
                <a:moveTo>
                  <a:pt x="0" y="1253772"/>
                </a:moveTo>
                <a:cubicBezTo>
                  <a:pt x="0" y="1285203"/>
                  <a:pt x="25479" y="1310682"/>
                  <a:pt x="56910" y="1310682"/>
                </a:cubicBezTo>
                <a:lnTo>
                  <a:pt x="12135090" y="1310682"/>
                </a:lnTo>
                <a:cubicBezTo>
                  <a:pt x="12166521" y="1310682"/>
                  <a:pt x="12192000" y="1285203"/>
                  <a:pt x="12192000" y="1253772"/>
                </a:cubicBezTo>
                <a:lnTo>
                  <a:pt x="12192000" y="3148978"/>
                </a:lnTo>
                <a:cubicBezTo>
                  <a:pt x="12192000" y="3117547"/>
                  <a:pt x="12166521" y="3092068"/>
                  <a:pt x="12135090" y="3092068"/>
                </a:cubicBezTo>
                <a:lnTo>
                  <a:pt x="56910" y="3092068"/>
                </a:lnTo>
                <a:cubicBezTo>
                  <a:pt x="41195" y="3092068"/>
                  <a:pt x="26967" y="3098438"/>
                  <a:pt x="16668" y="3108737"/>
                </a:cubicBezTo>
                <a:lnTo>
                  <a:pt x="0" y="314897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026139"/>
                </a:lnTo>
                <a:cubicBezTo>
                  <a:pt x="12192000" y="994708"/>
                  <a:pt x="12166521" y="969229"/>
                  <a:pt x="12135090" y="969229"/>
                </a:cubicBezTo>
                <a:lnTo>
                  <a:pt x="56910" y="969229"/>
                </a:lnTo>
                <a:cubicBezTo>
                  <a:pt x="25479" y="969229"/>
                  <a:pt x="0" y="994708"/>
                  <a:pt x="0" y="1026139"/>
                </a:cubicBezTo>
                <a:close/>
              </a:path>
            </a:pathLst>
          </a:cu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66CD8-042F-E69E-7D88-48D45040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60D97B-A7BE-DE35-57DA-EF85A870D90D}"/>
              </a:ext>
            </a:extLst>
          </p:cNvPr>
          <p:cNvSpPr txBox="1">
            <a:spLocks/>
          </p:cNvSpPr>
          <p:nvPr/>
        </p:nvSpPr>
        <p:spPr>
          <a:xfrm>
            <a:off x="292395" y="198498"/>
            <a:ext cx="8383772" cy="65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xo 2" pitchFamily="2" charset="0"/>
              </a:rPr>
              <a:t>Setting Up OCCA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6A2575-5D25-992E-B0EB-DC0954EB838A}"/>
              </a:ext>
            </a:extLst>
          </p:cNvPr>
          <p:cNvGrpSpPr/>
          <p:nvPr/>
        </p:nvGrpSpPr>
        <p:grpSpPr>
          <a:xfrm>
            <a:off x="892227" y="986496"/>
            <a:ext cx="10407547" cy="5722441"/>
            <a:chOff x="860405" y="986496"/>
            <a:chExt cx="10407547" cy="57224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F1C806-9164-7105-D316-935392AD9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3257"/>
            <a:stretch/>
          </p:blipFill>
          <p:spPr>
            <a:xfrm>
              <a:off x="860405" y="1365811"/>
              <a:ext cx="3943090" cy="49638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B56145-38C4-8EA7-AD39-DCF7435DF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576"/>
            <a:stretch/>
          </p:blipFill>
          <p:spPr>
            <a:xfrm>
              <a:off x="5745045" y="986496"/>
              <a:ext cx="5522907" cy="572244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C7C6730-6161-7AA4-70D0-A3BE16FBC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" r="-1453"/>
          <a:stretch/>
        </p:blipFill>
        <p:spPr>
          <a:xfrm>
            <a:off x="4663417" y="254069"/>
            <a:ext cx="7528583" cy="325641"/>
          </a:xfrm>
          <a:prstGeom prst="rect">
            <a:avLst/>
          </a:prstGeom>
          <a:ln w="1905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91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3C61-492D-C4AA-5538-26C657813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2E9D795-1CAB-2DC4-C10C-CF79B7DBFFE5}"/>
              </a:ext>
            </a:extLst>
          </p:cNvPr>
          <p:cNvSpPr txBox="1">
            <a:spLocks/>
          </p:cNvSpPr>
          <p:nvPr/>
        </p:nvSpPr>
        <p:spPr>
          <a:xfrm>
            <a:off x="292395" y="198498"/>
            <a:ext cx="8383772" cy="65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xo 2" pitchFamily="2" charset="0"/>
              </a:rPr>
              <a:t>Setting Up OCCA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8C543-1B52-FD77-A4B9-7D005A2A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6" b="-1"/>
          <a:stretch/>
        </p:blipFill>
        <p:spPr>
          <a:xfrm>
            <a:off x="49032" y="1474503"/>
            <a:ext cx="7402666" cy="188194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1FBA97-7AE1-FFD7-BFE6-622C021D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565"/>
          <a:stretch/>
        </p:blipFill>
        <p:spPr>
          <a:xfrm>
            <a:off x="49032" y="3941875"/>
            <a:ext cx="12093935" cy="2634329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E92AB-4FE8-3CAD-CE74-973AD9CED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732" y="188245"/>
            <a:ext cx="3762527" cy="3566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2260E0-078D-8F62-EC56-A212B3924D23}"/>
              </a:ext>
            </a:extLst>
          </p:cNvPr>
          <p:cNvSpPr txBox="1"/>
          <p:nvPr/>
        </p:nvSpPr>
        <p:spPr>
          <a:xfrm>
            <a:off x="49032" y="950912"/>
            <a:ext cx="309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576A2"/>
                </a:solidFill>
              </a:rPr>
              <a:t>Module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218B3-1BCC-A7DF-E371-374EB9C3A12F}"/>
              </a:ext>
            </a:extLst>
          </p:cNvPr>
          <p:cNvSpPr txBox="1"/>
          <p:nvPr/>
        </p:nvSpPr>
        <p:spPr>
          <a:xfrm>
            <a:off x="0" y="3395980"/>
            <a:ext cx="309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576A2"/>
                </a:solidFill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2398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0F8B9-115D-7DCF-408A-D85A6436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1303190-7A23-7897-2AE5-0AC202E52AD0}"/>
              </a:ext>
            </a:extLst>
          </p:cNvPr>
          <p:cNvSpPr txBox="1">
            <a:spLocks/>
          </p:cNvSpPr>
          <p:nvPr/>
        </p:nvSpPr>
        <p:spPr>
          <a:xfrm>
            <a:off x="292395" y="198498"/>
            <a:ext cx="8383772" cy="65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xo 2" pitchFamily="2" charset="0"/>
              </a:rPr>
              <a:t>Setting Up OCCA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BCE06-6ED7-A37B-1BCC-656E8C10160D}"/>
              </a:ext>
            </a:extLst>
          </p:cNvPr>
          <p:cNvSpPr txBox="1"/>
          <p:nvPr/>
        </p:nvSpPr>
        <p:spPr>
          <a:xfrm>
            <a:off x="9752753" y="157050"/>
            <a:ext cx="214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WARNING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2BDB0-9BD5-42B3-24EA-D1DA30BDBED3}"/>
              </a:ext>
            </a:extLst>
          </p:cNvPr>
          <p:cNvSpPr txBox="1"/>
          <p:nvPr/>
        </p:nvSpPr>
        <p:spPr>
          <a:xfrm>
            <a:off x="0" y="958653"/>
            <a:ext cx="5916647" cy="7150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NVHPC 21.9.0 </a:t>
            </a:r>
            <a:r>
              <a:rPr lang="en-US" sz="3600" dirty="0"/>
              <a:t>-- </a:t>
            </a:r>
            <a:r>
              <a:rPr lang="en-US" sz="3600" i="1" dirty="0"/>
              <a:t>outdated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5EE3E4-E7BD-0DE7-6D15-B7F6A140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488"/>
            <a:ext cx="12208801" cy="2420619"/>
          </a:xfrm>
          <a:prstGeom prst="rect">
            <a:avLst/>
          </a:prstGeom>
          <a:ln w="28575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107DD2-A96E-5357-E2DB-DAA5D4E04D18}"/>
              </a:ext>
            </a:extLst>
          </p:cNvPr>
          <p:cNvSpPr txBox="1"/>
          <p:nvPr/>
        </p:nvSpPr>
        <p:spPr>
          <a:xfrm>
            <a:off x="6196716" y="958652"/>
            <a:ext cx="5916647" cy="715089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glow rad="101600">
              <a:srgbClr val="00B05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NVHPC 24.3.0 </a:t>
            </a:r>
            <a:r>
              <a:rPr lang="en-US" sz="3600" i="1" dirty="0"/>
              <a:t>-- compiles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39D3F8-7934-666E-818E-EE222BEB6F9E}"/>
              </a:ext>
            </a:extLst>
          </p:cNvPr>
          <p:cNvSpPr/>
          <p:nvPr/>
        </p:nvSpPr>
        <p:spPr>
          <a:xfrm>
            <a:off x="0" y="3379301"/>
            <a:ext cx="12192000" cy="850789"/>
          </a:xfrm>
          <a:prstGeom prst="roundRect">
            <a:avLst>
              <a:gd name="adj" fmla="val 2507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BBCED7-4AB6-BD23-661A-B7E6277B60C2}"/>
              </a:ext>
            </a:extLst>
          </p:cNvPr>
          <p:cNvSpPr txBox="1"/>
          <p:nvPr/>
        </p:nvSpPr>
        <p:spPr>
          <a:xfrm>
            <a:off x="331334" y="4939617"/>
            <a:ext cx="3116911" cy="1351240"/>
          </a:xfrm>
          <a:prstGeom prst="roundRect">
            <a:avLst>
              <a:gd name="adj" fmla="val 20259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</a:t>
            </a:r>
            <a:r>
              <a:rPr lang="en-US" sz="2400" b="1" i="1" dirty="0"/>
              <a:t>not</a:t>
            </a:r>
            <a:r>
              <a:rPr lang="en-US" sz="2400" dirty="0"/>
              <a:t> need NVIDIA Compilers to compile OCCA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2E8012-0B59-1A70-7469-1CC57494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879" b="79880"/>
          <a:stretch/>
        </p:blipFill>
        <p:spPr>
          <a:xfrm>
            <a:off x="3758346" y="4589847"/>
            <a:ext cx="8299380" cy="5914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B9EE3A-F2D5-AF9D-584F-31DC5D86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838" r="16049" b="26042"/>
          <a:stretch/>
        </p:blipFill>
        <p:spPr>
          <a:xfrm>
            <a:off x="3758345" y="5307911"/>
            <a:ext cx="8282573" cy="591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7A6AA4-9287-BECB-D07C-9189D3F4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346" y="6025975"/>
            <a:ext cx="8282572" cy="4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EC7A-75EE-E5F1-2C48-0C2DD6C8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5016"/>
            <a:ext cx="10515600" cy="1325563"/>
          </a:xfrm>
        </p:spPr>
        <p:txBody>
          <a:bodyPr/>
          <a:lstStyle/>
          <a:p>
            <a:r>
              <a:rPr lang="pt-BR" b="1" dirty="0"/>
              <a:t>CPU </a:t>
            </a:r>
            <a:r>
              <a:rPr lang="pt-BR" sz="2800" b="1" dirty="0">
                <a:solidFill>
                  <a:schemeClr val="bg2">
                    <a:lumMod val="75000"/>
                  </a:schemeClr>
                </a:solidFill>
              </a:rPr>
              <a:t>vs</a:t>
            </a:r>
            <a:r>
              <a:rPr lang="pt-BR" b="1" dirty="0"/>
              <a:t> GPU: fundamental difference #1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24BFF-C217-79BB-1D14-B5878AECAE57}"/>
              </a:ext>
            </a:extLst>
          </p:cNvPr>
          <p:cNvSpPr txBox="1"/>
          <p:nvPr/>
        </p:nvSpPr>
        <p:spPr>
          <a:xfrm>
            <a:off x="738734" y="880498"/>
            <a:ext cx="79032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CPU</a:t>
            </a:r>
            <a:r>
              <a:rPr lang="en-US" sz="2400" dirty="0"/>
              <a:t> core executes </a:t>
            </a:r>
            <a:r>
              <a:rPr lang="en-US" sz="2400" b="1" i="1" dirty="0"/>
              <a:t>scalar</a:t>
            </a:r>
            <a:r>
              <a:rPr lang="en-US" sz="2400" dirty="0"/>
              <a:t> </a:t>
            </a:r>
            <a:r>
              <a:rPr lang="en-US" sz="2400" u="sng" dirty="0"/>
              <a:t>or</a:t>
            </a:r>
            <a:r>
              <a:rPr lang="en-US" sz="2400" dirty="0"/>
              <a:t> </a:t>
            </a:r>
            <a:r>
              <a:rPr lang="en-US" sz="2400" b="1" i="1" dirty="0"/>
              <a:t>vector</a:t>
            </a:r>
            <a:r>
              <a:rPr lang="en-US" sz="2400" dirty="0"/>
              <a:t>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GPU</a:t>
            </a:r>
            <a:r>
              <a:rPr lang="en-US" sz="2400" dirty="0"/>
              <a:t> core </a:t>
            </a:r>
            <a:r>
              <a:rPr lang="en-US" sz="2400" b="1" dirty="0">
                <a:solidFill>
                  <a:srgbClr val="C00000"/>
                </a:solidFill>
              </a:rPr>
              <a:t>only</a:t>
            </a:r>
            <a:r>
              <a:rPr lang="en-US" sz="2400" dirty="0"/>
              <a:t> executes </a:t>
            </a:r>
            <a:r>
              <a:rPr lang="en-US" sz="2400" b="1" dirty="0"/>
              <a:t>vector</a:t>
            </a:r>
            <a:r>
              <a:rPr lang="en-US" sz="2400" dirty="0"/>
              <a:t> instructions.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5E0F3-967F-7055-5470-1471595B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030" y="1100547"/>
            <a:ext cx="2392274" cy="4478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849926-EA0A-63E5-3D5B-C1B53A2164A6}"/>
              </a:ext>
            </a:extLst>
          </p:cNvPr>
          <p:cNvSpPr txBox="1"/>
          <p:nvPr/>
        </p:nvSpPr>
        <p:spPr>
          <a:xfrm>
            <a:off x="1689521" y="5824829"/>
            <a:ext cx="6048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CPU</a:t>
            </a:r>
            <a:r>
              <a:rPr lang="en-US" dirty="0"/>
              <a:t>: Single Instruction Multiple Data (SIMD) parallelism through ILP &amp; vector execution units.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8201A-69B3-3CE4-642F-EEE13D4A5F59}"/>
              </a:ext>
            </a:extLst>
          </p:cNvPr>
          <p:cNvSpPr txBox="1"/>
          <p:nvPr/>
        </p:nvSpPr>
        <p:spPr>
          <a:xfrm>
            <a:off x="8521431" y="5824829"/>
            <a:ext cx="3605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75317"/>
                </a:solidFill>
              </a:rPr>
              <a:t>GPU</a:t>
            </a:r>
            <a:r>
              <a:rPr lang="en-US" dirty="0"/>
              <a:t>: SIMD parallel execution 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/>
              <a:t>all</a:t>
            </a:r>
            <a:r>
              <a:rPr lang="en-US" dirty="0"/>
              <a:t> operations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8C3479-4BDE-104B-358B-E7D5E42C6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058"/>
            <a:ext cx="7877161" cy="35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5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3BBC-5A3E-FC63-F4B4-866E6BA7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84B6AB5-A270-AF72-EFFA-1E08C0B65EC9}"/>
              </a:ext>
            </a:extLst>
          </p:cNvPr>
          <p:cNvSpPr txBox="1">
            <a:spLocks/>
          </p:cNvSpPr>
          <p:nvPr/>
        </p:nvSpPr>
        <p:spPr>
          <a:xfrm>
            <a:off x="292395" y="198498"/>
            <a:ext cx="8383772" cy="65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xo 2" pitchFamily="2" charset="0"/>
              </a:rPr>
              <a:t>Setting Up OCCA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DD02B-4CDD-EDD3-0846-9397EAE4402A}"/>
              </a:ext>
            </a:extLst>
          </p:cNvPr>
          <p:cNvSpPr txBox="1"/>
          <p:nvPr/>
        </p:nvSpPr>
        <p:spPr>
          <a:xfrm>
            <a:off x="9752753" y="157050"/>
            <a:ext cx="214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WARNING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53C74-E6EC-1462-EEC2-B5EA20E9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651"/>
          <a:stretch/>
        </p:blipFill>
        <p:spPr>
          <a:xfrm>
            <a:off x="0" y="843659"/>
            <a:ext cx="12192000" cy="14542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8AB3B1-1967-BAD3-DCB8-91E4A09DBAC1}"/>
              </a:ext>
            </a:extLst>
          </p:cNvPr>
          <p:cNvSpPr/>
          <p:nvPr/>
        </p:nvSpPr>
        <p:spPr>
          <a:xfrm>
            <a:off x="0" y="1351722"/>
            <a:ext cx="12192000" cy="946208"/>
          </a:xfrm>
          <a:prstGeom prst="roundRect">
            <a:avLst>
              <a:gd name="adj" fmla="val 638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81BE7E-68AA-84F4-33F9-CECF595F53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539"/>
          <a:stretch/>
        </p:blipFill>
        <p:spPr>
          <a:xfrm>
            <a:off x="3339547" y="5766636"/>
            <a:ext cx="8806455" cy="892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6115C1-32B7-FB84-D83E-70E6DD68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47" y="2389620"/>
            <a:ext cx="8806455" cy="3377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9E280-9ECD-CC4F-32BC-D3ECD8CECC1A}"/>
              </a:ext>
            </a:extLst>
          </p:cNvPr>
          <p:cNvSpPr txBox="1"/>
          <p:nvPr/>
        </p:nvSpPr>
        <p:spPr>
          <a:xfrm>
            <a:off x="61900" y="3345201"/>
            <a:ext cx="3174280" cy="2078831"/>
          </a:xfrm>
          <a:prstGeom prst="roundRect">
            <a:avLst>
              <a:gd name="adj" fmla="val 20259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FIX</a:t>
            </a:r>
            <a:r>
              <a:rPr lang="en-US" sz="2400" dirty="0"/>
              <a:t>: Reconfigure without DPCPP</a:t>
            </a:r>
            <a:br>
              <a:rPr lang="en-US" sz="2400" dirty="0"/>
            </a:br>
            <a:endParaRPr lang="en-US" sz="1400" dirty="0"/>
          </a:p>
          <a:p>
            <a:r>
              <a:rPr lang="en-US" sz="24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$</a:t>
            </a:r>
            <a:r>
              <a:rPr lang="en-US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sz="24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cd occa/build </a:t>
            </a:r>
            <a:br>
              <a:rPr lang="en-US" sz="24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</a:br>
            <a:r>
              <a:rPr lang="en-US" sz="24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$ ccmake .</a:t>
            </a:r>
            <a:r>
              <a:rPr lang="en-US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597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1149A-BC45-2B73-661A-7A3D60E12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AD5857-0C18-3296-7639-7F68CD78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330"/>
          <a:stretch/>
        </p:blipFill>
        <p:spPr>
          <a:xfrm>
            <a:off x="0" y="1182872"/>
            <a:ext cx="12192000" cy="201602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0F08951-A194-EE9A-5A48-C586EFF6CCCC}"/>
              </a:ext>
            </a:extLst>
          </p:cNvPr>
          <p:cNvSpPr/>
          <p:nvPr/>
        </p:nvSpPr>
        <p:spPr>
          <a:xfrm>
            <a:off x="0" y="1190823"/>
            <a:ext cx="12192000" cy="2016020"/>
          </a:xfrm>
          <a:custGeom>
            <a:avLst/>
            <a:gdLst>
              <a:gd name="connsiteX0" fmla="*/ 2076929 w 12192000"/>
              <a:gd name="connsiteY0" fmla="*/ 23853 h 2016020"/>
              <a:gd name="connsiteX1" fmla="*/ 2019630 w 12192000"/>
              <a:gd name="connsiteY1" fmla="*/ 81152 h 2016020"/>
              <a:gd name="connsiteX2" fmla="*/ 2019630 w 12192000"/>
              <a:gd name="connsiteY2" fmla="*/ 310340 h 2016020"/>
              <a:gd name="connsiteX3" fmla="*/ 2076929 w 12192000"/>
              <a:gd name="connsiteY3" fmla="*/ 367639 h 2016020"/>
              <a:gd name="connsiteX4" fmla="*/ 4188696 w 12192000"/>
              <a:gd name="connsiteY4" fmla="*/ 367639 h 2016020"/>
              <a:gd name="connsiteX5" fmla="*/ 4245995 w 12192000"/>
              <a:gd name="connsiteY5" fmla="*/ 310340 h 2016020"/>
              <a:gd name="connsiteX6" fmla="*/ 4245995 w 12192000"/>
              <a:gd name="connsiteY6" fmla="*/ 81152 h 2016020"/>
              <a:gd name="connsiteX7" fmla="*/ 4188696 w 12192000"/>
              <a:gd name="connsiteY7" fmla="*/ 23853 h 2016020"/>
              <a:gd name="connsiteX8" fmla="*/ 0 w 12192000"/>
              <a:gd name="connsiteY8" fmla="*/ 0 h 2016020"/>
              <a:gd name="connsiteX9" fmla="*/ 12192000 w 12192000"/>
              <a:gd name="connsiteY9" fmla="*/ 0 h 2016020"/>
              <a:gd name="connsiteX10" fmla="*/ 12192000 w 12192000"/>
              <a:gd name="connsiteY10" fmla="*/ 2016020 h 2016020"/>
              <a:gd name="connsiteX11" fmla="*/ 0 w 12192000"/>
              <a:gd name="connsiteY11" fmla="*/ 2016020 h 201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16020">
                <a:moveTo>
                  <a:pt x="2076929" y="23853"/>
                </a:moveTo>
                <a:cubicBezTo>
                  <a:pt x="2045284" y="23853"/>
                  <a:pt x="2019630" y="49507"/>
                  <a:pt x="2019630" y="81152"/>
                </a:cubicBezTo>
                <a:lnTo>
                  <a:pt x="2019630" y="310340"/>
                </a:lnTo>
                <a:cubicBezTo>
                  <a:pt x="2019630" y="341985"/>
                  <a:pt x="2045284" y="367639"/>
                  <a:pt x="2076929" y="367639"/>
                </a:cubicBezTo>
                <a:lnTo>
                  <a:pt x="4188696" y="367639"/>
                </a:lnTo>
                <a:cubicBezTo>
                  <a:pt x="4220341" y="367639"/>
                  <a:pt x="4245995" y="341985"/>
                  <a:pt x="4245995" y="310340"/>
                </a:cubicBezTo>
                <a:lnTo>
                  <a:pt x="4245995" y="81152"/>
                </a:lnTo>
                <a:cubicBezTo>
                  <a:pt x="4245995" y="49507"/>
                  <a:pt x="4220341" y="23853"/>
                  <a:pt x="4188696" y="238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016020"/>
                </a:lnTo>
                <a:lnTo>
                  <a:pt x="0" y="2016020"/>
                </a:lnTo>
                <a:close/>
              </a:path>
            </a:pathLst>
          </a:custGeom>
          <a:solidFill>
            <a:schemeClr val="bg2"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7310E2-1FB6-1BBC-3F23-8EF53B5A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00"/>
            <a:ext cx="12192000" cy="280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43E9176-9653-FD87-9F88-2C71CD8B4AD7}"/>
              </a:ext>
            </a:extLst>
          </p:cNvPr>
          <p:cNvSpPr txBox="1">
            <a:spLocks/>
          </p:cNvSpPr>
          <p:nvPr/>
        </p:nvSpPr>
        <p:spPr>
          <a:xfrm>
            <a:off x="292395" y="198498"/>
            <a:ext cx="8383772" cy="65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xo 2" pitchFamily="2" charset="0"/>
              </a:rPr>
              <a:t>Setting Up OCCA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727384-A77E-542C-8B28-BB21322C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936" b="49461"/>
          <a:stretch/>
        </p:blipFill>
        <p:spPr>
          <a:xfrm>
            <a:off x="0" y="3213851"/>
            <a:ext cx="12192000" cy="297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7DC96F-633D-8B34-5E78-9C78A611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5533"/>
            <a:ext cx="12192000" cy="3340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921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43999-D328-F877-933B-B34AD6AF7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E109FEC-2B4A-1134-90B4-5090F2E1B1B0}"/>
              </a:ext>
            </a:extLst>
          </p:cNvPr>
          <p:cNvSpPr/>
          <p:nvPr/>
        </p:nvSpPr>
        <p:spPr>
          <a:xfrm>
            <a:off x="1" y="1093391"/>
            <a:ext cx="12192000" cy="5777975"/>
          </a:xfrm>
          <a:prstGeom prst="rect">
            <a:avLst/>
          </a:prstGeom>
          <a:solidFill>
            <a:srgbClr val="0C0C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014B40A-C081-B356-5F44-4299A42DC3C2}"/>
              </a:ext>
            </a:extLst>
          </p:cNvPr>
          <p:cNvSpPr txBox="1">
            <a:spLocks/>
          </p:cNvSpPr>
          <p:nvPr/>
        </p:nvSpPr>
        <p:spPr>
          <a:xfrm>
            <a:off x="292395" y="198498"/>
            <a:ext cx="8383772" cy="65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Exo 2" pitchFamily="2" charset="0"/>
              </a:rPr>
              <a:t>Setting Up OCCA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0D4CA-41A5-B5CE-1D96-A1A1C064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22768" b="-5984"/>
          <a:stretch/>
        </p:blipFill>
        <p:spPr>
          <a:xfrm>
            <a:off x="0" y="1093391"/>
            <a:ext cx="6644523" cy="281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1775E2-0C26-1675-FF54-FD1162716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61455"/>
            <a:ext cx="6628738" cy="5496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B8BD2-9C37-84E3-A303-6FED4B74E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950" y="1114708"/>
            <a:ext cx="5112689" cy="25235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CD13F3-9E68-364B-D26D-043BD6C09851}"/>
              </a:ext>
            </a:extLst>
          </p:cNvPr>
          <p:cNvSpPr/>
          <p:nvPr/>
        </p:nvSpPr>
        <p:spPr>
          <a:xfrm>
            <a:off x="0" y="1093391"/>
            <a:ext cx="6702950" cy="5756658"/>
          </a:xfrm>
          <a:prstGeom prst="roundRect">
            <a:avLst>
              <a:gd name="adj" fmla="val 2578"/>
            </a:avLst>
          </a:prstGeom>
          <a:noFill/>
          <a:ln>
            <a:solidFill>
              <a:srgbClr val="0777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E03C9E-F686-EB76-9137-7C57B3427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377" y="1418721"/>
            <a:ext cx="5356411" cy="931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C7C3F-4EB9-7BE2-574F-B25BFF6C6E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1722" b="5594"/>
          <a:stretch/>
        </p:blipFill>
        <p:spPr>
          <a:xfrm>
            <a:off x="6702950" y="2364639"/>
            <a:ext cx="5489049" cy="2222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955824-DAC8-DE90-86D1-99498FD22A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" r="13137"/>
          <a:stretch/>
        </p:blipFill>
        <p:spPr>
          <a:xfrm>
            <a:off x="6702949" y="2615367"/>
            <a:ext cx="5414839" cy="419465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325F8E-F710-B567-20D6-FFC1DD21B4DF}"/>
              </a:ext>
            </a:extLst>
          </p:cNvPr>
          <p:cNvSpPr/>
          <p:nvPr/>
        </p:nvSpPr>
        <p:spPr>
          <a:xfrm>
            <a:off x="6702950" y="1101342"/>
            <a:ext cx="5489050" cy="5756658"/>
          </a:xfrm>
          <a:prstGeom prst="roundRect">
            <a:avLst>
              <a:gd name="adj" fmla="val 2578"/>
            </a:avLst>
          </a:prstGeom>
          <a:noFill/>
          <a:ln>
            <a:solidFill>
              <a:srgbClr val="0777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3AF5D45-2D92-7835-8519-FEBF17AEF755}"/>
              </a:ext>
            </a:extLst>
          </p:cNvPr>
          <p:cNvSpPr/>
          <p:nvPr/>
        </p:nvSpPr>
        <p:spPr>
          <a:xfrm>
            <a:off x="6832979" y="2938818"/>
            <a:ext cx="2497540" cy="15012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276594-3387-B9BB-5722-446B611A84E2}"/>
              </a:ext>
            </a:extLst>
          </p:cNvPr>
          <p:cNvSpPr txBox="1"/>
          <p:nvPr/>
        </p:nvSpPr>
        <p:spPr>
          <a:xfrm>
            <a:off x="9635318" y="4917743"/>
            <a:ext cx="2270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Issues @ JIT Compile?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&gt;&gt; Set OCCA_CXX</a:t>
            </a:r>
          </a:p>
        </p:txBody>
      </p:sp>
    </p:spTree>
    <p:extLst>
      <p:ext uri="{BB962C8B-B14F-4D97-AF65-F5344CB8AC3E}">
        <p14:creationId xmlns:p14="http://schemas.microsoft.com/office/powerpoint/2010/main" val="378895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00065 0.2969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483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49104-85FA-C9FD-16DC-E4EC56795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868E-3D45-B893-C249-45BC5093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66653"/>
            <a:ext cx="10515600" cy="1325563"/>
          </a:xfrm>
        </p:spPr>
        <p:txBody>
          <a:bodyPr/>
          <a:lstStyle/>
          <a:p>
            <a:r>
              <a:rPr lang="en-US" b="1" dirty="0"/>
              <a:t>OCCA Example #1: </a:t>
            </a:r>
            <a:r>
              <a:rPr lang="en-US" b="1" dirty="0">
                <a:solidFill>
                  <a:schemeClr val="accent2"/>
                </a:solidFill>
              </a:rPr>
              <a:t>Filling a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AE2DB6-C1EE-6DB1-73A2-FFD6FA07FC78}"/>
                  </a:ext>
                </a:extLst>
              </p:cNvPr>
              <p:cNvSpPr txBox="1"/>
              <p:nvPr/>
            </p:nvSpPr>
            <p:spPr>
              <a:xfrm>
                <a:off x="460442" y="2860804"/>
                <a:ext cx="11271114" cy="1136392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4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8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4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4800" dirty="0"/>
                  <a:t> for</a:t>
                </a:r>
                <a:r>
                  <a:rPr lang="pt-BR" sz="4800" b="1" dirty="0"/>
                  <a:t> </a:t>
                </a:r>
                <a14:m>
                  <m:oMath xmlns:m="http://schemas.openxmlformats.org/officeDocument/2006/math">
                    <m:r>
                      <a:rPr lang="pt-BR" sz="48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48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AE2DB6-C1EE-6DB1-73A2-FFD6FA07F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2" y="2860804"/>
                <a:ext cx="11271114" cy="1136392"/>
              </a:xfrm>
              <a:prstGeom prst="roundRect">
                <a:avLst>
                  <a:gd name="adj" fmla="val 46821"/>
                </a:avLst>
              </a:prstGeom>
              <a:blipFill>
                <a:blip r:embed="rId2"/>
                <a:stretch>
                  <a:fillRect b="-1204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16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6D19-3233-8B67-5D8C-F4599937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F89A8D8-9392-F824-A13C-D5CE0F9CBB03}"/>
              </a:ext>
            </a:extLst>
          </p:cNvPr>
          <p:cNvSpPr txBox="1">
            <a:spLocks/>
          </p:cNvSpPr>
          <p:nvPr/>
        </p:nvSpPr>
        <p:spPr>
          <a:xfrm>
            <a:off x="990600" y="-1666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OCCA Example #2: </a:t>
            </a:r>
            <a:r>
              <a:rPr lang="en-US" b="1" dirty="0">
                <a:solidFill>
                  <a:schemeClr val="accent4"/>
                </a:solidFill>
              </a:rPr>
              <a:t>Adding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52444-065E-F3F4-A001-A01ED143BBD9}"/>
                  </a:ext>
                </a:extLst>
              </p:cNvPr>
              <p:cNvSpPr txBox="1"/>
              <p:nvPr/>
            </p:nvSpPr>
            <p:spPr>
              <a:xfrm>
                <a:off x="460443" y="2860804"/>
                <a:ext cx="11271115" cy="1136392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4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4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4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4800" dirty="0"/>
                  <a:t>for</a:t>
                </a:r>
                <a:r>
                  <a:rPr lang="pt-BR" sz="4800" b="1" dirty="0"/>
                  <a:t> </a:t>
                </a:r>
                <a14:m>
                  <m:oMath xmlns:m="http://schemas.openxmlformats.org/officeDocument/2006/math">
                    <m:r>
                      <a:rPr lang="pt-BR" sz="48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448695-6B81-4652-E226-B8DBFD9C4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3" y="2860804"/>
                <a:ext cx="11271115" cy="1136392"/>
              </a:xfrm>
              <a:prstGeom prst="roundRect">
                <a:avLst>
                  <a:gd name="adj" fmla="val 46821"/>
                </a:avLst>
              </a:prstGeom>
              <a:blipFill>
                <a:blip r:embed="rId2"/>
                <a:stretch>
                  <a:fillRect b="-1204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9913C7-541E-1B86-6547-2B359DE015DF}"/>
              </a:ext>
            </a:extLst>
          </p:cNvPr>
          <p:cNvSpPr txBox="1"/>
          <p:nvPr/>
        </p:nvSpPr>
        <p:spPr>
          <a:xfrm>
            <a:off x="3424136" y="6079946"/>
            <a:ext cx="4967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/>
              <a:t>Embarrassingly parallel…</a:t>
            </a:r>
          </a:p>
        </p:txBody>
      </p:sp>
    </p:spTree>
    <p:extLst>
      <p:ext uri="{BB962C8B-B14F-4D97-AF65-F5344CB8AC3E}">
        <p14:creationId xmlns:p14="http://schemas.microsoft.com/office/powerpoint/2010/main" val="89828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AD302-83B9-AB0A-B39C-24AA8734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15C196-A8D0-FDDB-898B-850E68F4B0F4}"/>
              </a:ext>
            </a:extLst>
          </p:cNvPr>
          <p:cNvSpPr txBox="1">
            <a:spLocks/>
          </p:cNvSpPr>
          <p:nvPr/>
        </p:nvSpPr>
        <p:spPr>
          <a:xfrm>
            <a:off x="990600" y="-1666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OCCA Example #3: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Reversing an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E81ABC-F09A-71D2-5B52-528C07BDE365}"/>
                  </a:ext>
                </a:extLst>
              </p:cNvPr>
              <p:cNvSpPr txBox="1"/>
              <p:nvPr/>
            </p:nvSpPr>
            <p:spPr>
              <a:xfrm>
                <a:off x="460443" y="2860804"/>
                <a:ext cx="11271115" cy="1136392"/>
              </a:xfrm>
              <a:prstGeom prst="roundRect">
                <a:avLst>
                  <a:gd name="adj" fmla="val 46821"/>
                </a:avLst>
              </a:prstGeom>
              <a:solidFill>
                <a:schemeClr val="bg1"/>
              </a:solidFill>
              <a:ln w="2857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4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4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4800" dirty="0"/>
                  <a:t>for</a:t>
                </a:r>
                <a:r>
                  <a:rPr lang="pt-BR" sz="4800" b="1" dirty="0"/>
                  <a:t> </a:t>
                </a:r>
                <a14:m>
                  <m:oMath xmlns:m="http://schemas.openxmlformats.org/officeDocument/2006/math">
                    <m:r>
                      <a:rPr lang="pt-BR" sz="48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E7EA6F-091A-2D7B-9B53-3AAF39915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3" y="2860804"/>
                <a:ext cx="11271115" cy="1136392"/>
              </a:xfrm>
              <a:prstGeom prst="roundRect">
                <a:avLst>
                  <a:gd name="adj" fmla="val 46821"/>
                </a:avLst>
              </a:prstGeom>
              <a:blipFill>
                <a:blip r:embed="rId2"/>
                <a:stretch>
                  <a:fillRect b="-1204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5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C7627-8D1F-3B70-D688-7A4E378C9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9079C3-A6B7-0712-CDD8-C35B74F717EE}"/>
              </a:ext>
            </a:extLst>
          </p:cNvPr>
          <p:cNvSpPr txBox="1"/>
          <p:nvPr/>
        </p:nvSpPr>
        <p:spPr>
          <a:xfrm>
            <a:off x="990600" y="1399538"/>
            <a:ext cx="43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7030A0"/>
                </a:solidFill>
              </a:rPr>
              <a:t>Elliptic Poisson Equation: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F42EF-DE85-7455-5328-4CDEB9AB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99" y="3785838"/>
            <a:ext cx="5656286" cy="1210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02A85-A6DD-0B70-1C8B-4D50E230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79322"/>
            <a:ext cx="5969389" cy="5213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8596-49C3-EF9C-CC79-25AE7603F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81" y="2101831"/>
            <a:ext cx="3108921" cy="1331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42003-AB03-FED0-EE90-C82080BEB0D4}"/>
              </a:ext>
            </a:extLst>
          </p:cNvPr>
          <p:cNvSpPr txBox="1">
            <a:spLocks/>
          </p:cNvSpPr>
          <p:nvPr/>
        </p:nvSpPr>
        <p:spPr>
          <a:xfrm>
            <a:off x="990600" y="-166653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OCCA Example #4: </a:t>
            </a:r>
            <a:r>
              <a:rPr lang="en-US" sz="3600" b="1" dirty="0">
                <a:solidFill>
                  <a:srgbClr val="7030A0"/>
                </a:solidFill>
              </a:rPr>
              <a:t>Jacobi Solver for Poisson</a:t>
            </a:r>
            <a:endParaRPr lang="en-US" sz="3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1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2642C-1C59-512A-1B67-F4B312D1D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AAD6-56AE-9812-B048-324E3852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5016"/>
            <a:ext cx="10515600" cy="1325563"/>
          </a:xfrm>
        </p:spPr>
        <p:txBody>
          <a:bodyPr/>
          <a:lstStyle/>
          <a:p>
            <a:r>
              <a:rPr lang="pt-BR" b="1" dirty="0"/>
              <a:t>CPU </a:t>
            </a:r>
            <a:r>
              <a:rPr lang="pt-BR" sz="2800" b="1" dirty="0">
                <a:solidFill>
                  <a:schemeClr val="bg2">
                    <a:lumMod val="75000"/>
                  </a:schemeClr>
                </a:solidFill>
              </a:rPr>
              <a:t>vs</a:t>
            </a:r>
            <a:r>
              <a:rPr lang="pt-BR" b="1" dirty="0"/>
              <a:t> GPU: fundamental difference #2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92475-AB8C-D974-4640-B7B2FE4951BD}"/>
              </a:ext>
            </a:extLst>
          </p:cNvPr>
          <p:cNvSpPr txBox="1"/>
          <p:nvPr/>
        </p:nvSpPr>
        <p:spPr>
          <a:xfrm>
            <a:off x="1104090" y="744563"/>
            <a:ext cx="7470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GPU</a:t>
            </a:r>
            <a:r>
              <a:rPr lang="en-US" sz="2400" dirty="0"/>
              <a:t> cores are engineered to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switch quickly </a:t>
            </a:r>
            <a:br>
              <a:rPr lang="en-US" sz="2400" dirty="0"/>
            </a:br>
            <a:r>
              <a:rPr lang="en-US" sz="2400" dirty="0"/>
              <a:t>between threads to recover stalls.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D988-DB18-F90C-03B0-F7F9F86E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030" y="1100547"/>
            <a:ext cx="2392274" cy="4478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D9E775-90AC-45D4-DCCE-0C4E9E082400}"/>
              </a:ext>
            </a:extLst>
          </p:cNvPr>
          <p:cNvSpPr txBox="1"/>
          <p:nvPr/>
        </p:nvSpPr>
        <p:spPr>
          <a:xfrm>
            <a:off x="1642353" y="58248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Skylake core: 180 Integer registers and </a:t>
            </a:r>
            <a:br>
              <a:rPr lang="en-US" dirty="0"/>
            </a:br>
            <a:r>
              <a:rPr lang="en-US" dirty="0"/>
              <a:t>168 floating point registers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B5AA5-E94C-A60A-EA51-FE99EF2F83AC}"/>
              </a:ext>
            </a:extLst>
          </p:cNvPr>
          <p:cNvSpPr txBox="1"/>
          <p:nvPr/>
        </p:nvSpPr>
        <p:spPr>
          <a:xfrm>
            <a:off x="8521431" y="5824829"/>
            <a:ext cx="3605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GB100 core: 64K registers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6C111-2E50-7818-A9E9-0B05C7C2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058"/>
            <a:ext cx="7877161" cy="35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41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686F-AD11-C21A-74FF-B52530CC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GPU Architecture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1F37-94DE-499B-A900-3DB0D7A8D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32" y="1579191"/>
            <a:ext cx="640566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 GPU has multiple cores and each core:</a:t>
            </a:r>
          </a:p>
          <a:p>
            <a:pPr lvl="1"/>
            <a:r>
              <a:rPr lang="en-US" dirty="0"/>
              <a:t>Has one (or more) wide SIMD vector units (e.g., warp = 32 threads).</a:t>
            </a:r>
          </a:p>
          <a:p>
            <a:pPr lvl="1"/>
            <a:r>
              <a:rPr lang="en-US" dirty="0"/>
              <a:t>Wide SIMD vector units execute one instruction stream.</a:t>
            </a:r>
          </a:p>
          <a:p>
            <a:pPr lvl="1"/>
            <a:r>
              <a:rPr lang="en-US" dirty="0"/>
              <a:t>Has a pool of shared memory.</a:t>
            </a:r>
          </a:p>
          <a:p>
            <a:pPr lvl="1"/>
            <a:r>
              <a:rPr lang="en-US" dirty="0"/>
              <a:t>Shares a register file shared privately among all the ALUs.</a:t>
            </a:r>
          </a:p>
          <a:p>
            <a:pPr lvl="1"/>
            <a:r>
              <a:rPr lang="en-US" dirty="0"/>
              <a:t>Fast switches thread blocks to hide memory latency.</a:t>
            </a:r>
          </a:p>
          <a:p>
            <a:r>
              <a:rPr lang="en-US" dirty="0"/>
              <a:t>Branching code (“ifs”) involves </a:t>
            </a:r>
            <a:br>
              <a:rPr lang="en-US" dirty="0"/>
            </a:br>
            <a:r>
              <a:rPr lang="en-US" dirty="0"/>
              <a:t>partial serialization.</a:t>
            </a:r>
          </a:p>
        </p:txBody>
      </p:sp>
      <p:pic>
        <p:nvPicPr>
          <p:cNvPr id="2056" name="Picture 8" descr="NVIDIA Blackwell GB200 NVL72: Price and Specs Included">
            <a:extLst>
              <a:ext uri="{FF2B5EF4-FFF2-40B4-BE49-F238E27FC236}">
                <a16:creationId xmlns:a16="http://schemas.microsoft.com/office/drawing/2014/main" id="{C42C5627-208A-0328-B3F8-F74B9052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67982" y="162128"/>
            <a:ext cx="7587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0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4D5F-22F7-E81E-C319-1A08830A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C0492-B929-80EA-56B6-DE928A23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 to GPU Programming (CUDA)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C2CD-B555-AAEE-82F5-7B0AEDE5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780" y="1825625"/>
            <a:ext cx="6667248" cy="4351338"/>
          </a:xfrm>
        </p:spPr>
        <p:txBody>
          <a:bodyPr/>
          <a:lstStyle/>
          <a:p>
            <a:r>
              <a:rPr lang="en-US" dirty="0"/>
              <a:t>CUDA is used to program NVIDIA GPUs.</a:t>
            </a:r>
          </a:p>
          <a:p>
            <a:r>
              <a:rPr lang="en-US" dirty="0"/>
              <a:t>CUDA includes a HOST API &amp; </a:t>
            </a:r>
            <a:br>
              <a:rPr lang="en-US" dirty="0"/>
            </a:br>
            <a:r>
              <a:rPr lang="en-US" dirty="0"/>
              <a:t>a DEVICE kernel language.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A72F1-982C-3CF3-B543-A0E12F295C95}"/>
              </a:ext>
            </a:extLst>
          </p:cNvPr>
          <p:cNvSpPr txBox="1"/>
          <p:nvPr/>
        </p:nvSpPr>
        <p:spPr>
          <a:xfrm>
            <a:off x="956779" y="4472505"/>
            <a:ext cx="3870251" cy="57888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xo 2" pitchFamily="2" charset="0"/>
              </a:rPr>
              <a:t>Offload Model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A31F5-00D7-85E1-5DFF-0F34386639C5}"/>
              </a:ext>
            </a:extLst>
          </p:cNvPr>
          <p:cNvSpPr txBox="1"/>
          <p:nvPr/>
        </p:nvSpPr>
        <p:spPr>
          <a:xfrm>
            <a:off x="907915" y="5194574"/>
            <a:ext cx="3919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CPU                </a:t>
            </a:r>
            <a:r>
              <a:rPr lang="en-US" sz="4000" b="1" dirty="0">
                <a:solidFill>
                  <a:srgbClr val="00B050"/>
                </a:solidFill>
              </a:rPr>
              <a:t>GPU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2B4406-91A8-04F3-7A01-29A2370E95A6}"/>
              </a:ext>
            </a:extLst>
          </p:cNvPr>
          <p:cNvSpPr/>
          <p:nvPr/>
        </p:nvSpPr>
        <p:spPr>
          <a:xfrm>
            <a:off x="2023353" y="5379903"/>
            <a:ext cx="1642843" cy="226979"/>
          </a:xfrm>
          <a:prstGeom prst="rightArrow">
            <a:avLst>
              <a:gd name="adj1" fmla="val 22725"/>
              <a:gd name="adj2" fmla="val 57185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6DA581E-3675-3129-8BDE-71F0B224ECE7}"/>
              </a:ext>
            </a:extLst>
          </p:cNvPr>
          <p:cNvSpPr/>
          <p:nvPr/>
        </p:nvSpPr>
        <p:spPr>
          <a:xfrm rot="10800000">
            <a:off x="2023352" y="5556874"/>
            <a:ext cx="1642843" cy="226979"/>
          </a:xfrm>
          <a:prstGeom prst="rightArrow">
            <a:avLst>
              <a:gd name="adj1" fmla="val 22725"/>
              <a:gd name="adj2" fmla="val 57185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NVIDIA Blackwell GB200 NVL72: Price and Specs Included">
            <a:extLst>
              <a:ext uri="{FF2B5EF4-FFF2-40B4-BE49-F238E27FC236}">
                <a16:creationId xmlns:a16="http://schemas.microsoft.com/office/drawing/2014/main" id="{B1395A24-C0FA-E963-4881-B92CA5EE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81663" y="654996"/>
            <a:ext cx="7587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49BE6C3C-EE8F-2A9A-EE4B-2B33441512D1}"/>
              </a:ext>
            </a:extLst>
          </p:cNvPr>
          <p:cNvSpPr/>
          <p:nvPr/>
        </p:nvSpPr>
        <p:spPr>
          <a:xfrm>
            <a:off x="7972678" y="3670570"/>
            <a:ext cx="1313994" cy="1137477"/>
          </a:xfrm>
          <a:prstGeom prst="parallelogram">
            <a:avLst>
              <a:gd name="adj" fmla="val 12052"/>
            </a:avLst>
          </a:prstGeom>
          <a:solidFill>
            <a:schemeClr val="accent1">
              <a:alpha val="48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DFE52B8-C959-62E8-B8B9-1135C12B678E}"/>
              </a:ext>
            </a:extLst>
          </p:cNvPr>
          <p:cNvSpPr/>
          <p:nvPr/>
        </p:nvSpPr>
        <p:spPr>
          <a:xfrm>
            <a:off x="7438481" y="2258318"/>
            <a:ext cx="1236969" cy="1070799"/>
          </a:xfrm>
          <a:prstGeom prst="parallelogram">
            <a:avLst>
              <a:gd name="adj" fmla="val 14903"/>
            </a:avLst>
          </a:prstGeom>
          <a:solidFill>
            <a:srgbClr val="00B050">
              <a:alpha val="27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79C06FB-D3E9-203B-4CAB-E50E39F1A741}"/>
              </a:ext>
            </a:extLst>
          </p:cNvPr>
          <p:cNvSpPr/>
          <p:nvPr/>
        </p:nvSpPr>
        <p:spPr>
          <a:xfrm rot="21406974">
            <a:off x="8976247" y="2191004"/>
            <a:ext cx="1313994" cy="1137477"/>
          </a:xfrm>
          <a:prstGeom prst="parallelogram">
            <a:avLst>
              <a:gd name="adj" fmla="val 14903"/>
            </a:avLst>
          </a:prstGeom>
          <a:solidFill>
            <a:srgbClr val="00B050">
              <a:alpha val="27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453ED9-5B63-5167-659C-CF685AD9B454}"/>
              </a:ext>
            </a:extLst>
          </p:cNvPr>
          <p:cNvSpPr/>
          <p:nvPr/>
        </p:nvSpPr>
        <p:spPr>
          <a:xfrm rot="696013">
            <a:off x="7229751" y="2290145"/>
            <a:ext cx="181583" cy="168739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EC399A-1E43-FAAE-7B5F-D20BB49FEA28}"/>
              </a:ext>
            </a:extLst>
          </p:cNvPr>
          <p:cNvSpPr/>
          <p:nvPr/>
        </p:nvSpPr>
        <p:spPr>
          <a:xfrm rot="16575071">
            <a:off x="7227009" y="4061864"/>
            <a:ext cx="1161073" cy="45911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7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B255-5615-0B48-2FCC-B4A068AC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 to GPU Programming (CUDA)</a:t>
            </a:r>
          </a:p>
        </p:txBody>
      </p:sp>
      <p:pic>
        <p:nvPicPr>
          <p:cNvPr id="4100" name="Picture 4" descr="NVIDIA Grace Hopper Superchip Architecture In-Depth | NVIDIA Technical Blog">
            <a:extLst>
              <a:ext uri="{FF2B5EF4-FFF2-40B4-BE49-F238E27FC236}">
                <a16:creationId xmlns:a16="http://schemas.microsoft.com/office/drawing/2014/main" id="{F3FF09F7-91E0-2A4E-87FE-4C1335045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204" y="2075235"/>
            <a:ext cx="6726737" cy="342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520D56-71B3-B081-4BE2-EF4E1C7DDB8A}"/>
              </a:ext>
            </a:extLst>
          </p:cNvPr>
          <p:cNvSpPr txBox="1"/>
          <p:nvPr/>
        </p:nvSpPr>
        <p:spPr>
          <a:xfrm>
            <a:off x="956779" y="4472505"/>
            <a:ext cx="3870251" cy="57888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xo 2" pitchFamily="2" charset="0"/>
              </a:rPr>
              <a:t>Offload Model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BC42DE-FB99-4EBC-37B9-1852A3BC7611}"/>
              </a:ext>
            </a:extLst>
          </p:cNvPr>
          <p:cNvSpPr txBox="1"/>
          <p:nvPr/>
        </p:nvSpPr>
        <p:spPr>
          <a:xfrm>
            <a:off x="907915" y="5194574"/>
            <a:ext cx="3919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CPU                </a:t>
            </a:r>
            <a:r>
              <a:rPr lang="en-US" sz="4000" b="1" dirty="0">
                <a:solidFill>
                  <a:srgbClr val="00B050"/>
                </a:solidFill>
              </a:rPr>
              <a:t>GPU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CD7F233-1C33-A063-75A8-7F9458AB7BDE}"/>
              </a:ext>
            </a:extLst>
          </p:cNvPr>
          <p:cNvSpPr/>
          <p:nvPr/>
        </p:nvSpPr>
        <p:spPr>
          <a:xfrm>
            <a:off x="2023353" y="5379903"/>
            <a:ext cx="1642843" cy="226979"/>
          </a:xfrm>
          <a:prstGeom prst="rightArrow">
            <a:avLst>
              <a:gd name="adj1" fmla="val 22725"/>
              <a:gd name="adj2" fmla="val 57185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DB9FD3C-ABCA-335D-EE78-29E6A379BBD0}"/>
              </a:ext>
            </a:extLst>
          </p:cNvPr>
          <p:cNvSpPr/>
          <p:nvPr/>
        </p:nvSpPr>
        <p:spPr>
          <a:xfrm rot="10800000">
            <a:off x="2023352" y="5556874"/>
            <a:ext cx="1642843" cy="226979"/>
          </a:xfrm>
          <a:prstGeom prst="rightArrow">
            <a:avLst>
              <a:gd name="adj1" fmla="val 22725"/>
              <a:gd name="adj2" fmla="val 57185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4A9E85-5586-79F4-B8E8-CBE61530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780" y="1825625"/>
            <a:ext cx="6667248" cy="4351338"/>
          </a:xfrm>
        </p:spPr>
        <p:txBody>
          <a:bodyPr/>
          <a:lstStyle/>
          <a:p>
            <a:r>
              <a:rPr lang="en-US" dirty="0"/>
              <a:t>CUDA is used to program NVIDIA GPUs.</a:t>
            </a:r>
          </a:p>
          <a:p>
            <a:r>
              <a:rPr lang="en-US" dirty="0"/>
              <a:t>CUDA includes a HOST API &amp; </a:t>
            </a:r>
            <a:br>
              <a:rPr lang="en-US" dirty="0"/>
            </a:br>
            <a:r>
              <a:rPr lang="en-US" dirty="0"/>
              <a:t>a DEVICE kernel language.</a:t>
            </a:r>
          </a:p>
        </p:txBody>
      </p:sp>
    </p:spTree>
    <p:extLst>
      <p:ext uri="{BB962C8B-B14F-4D97-AF65-F5344CB8AC3E}">
        <p14:creationId xmlns:p14="http://schemas.microsoft.com/office/powerpoint/2010/main" val="419443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2017-7AD8-790D-6622-465DDC2A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GPU Programming Dataflow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0FC85-555C-189A-85C6-9E878466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28" y="2023353"/>
            <a:ext cx="1974301" cy="2002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ED773-035B-4290-D20C-A379E9281E5D}"/>
              </a:ext>
            </a:extLst>
          </p:cNvPr>
          <p:cNvSpPr txBox="1"/>
          <p:nvPr/>
        </p:nvSpPr>
        <p:spPr>
          <a:xfrm>
            <a:off x="1323567" y="1345918"/>
            <a:ext cx="1678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CPU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136DC-441B-1DC1-0295-6DC69C31FE62}"/>
              </a:ext>
            </a:extLst>
          </p:cNvPr>
          <p:cNvSpPr txBox="1"/>
          <p:nvPr/>
        </p:nvSpPr>
        <p:spPr>
          <a:xfrm>
            <a:off x="6755921" y="2088230"/>
            <a:ext cx="1344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GPU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5A483C-6F4E-AE2A-D8CA-856CA1E3A638}"/>
              </a:ext>
            </a:extLst>
          </p:cNvPr>
          <p:cNvGrpSpPr/>
          <p:nvPr/>
        </p:nvGrpSpPr>
        <p:grpSpPr>
          <a:xfrm>
            <a:off x="3473711" y="1443075"/>
            <a:ext cx="2256587" cy="1801859"/>
            <a:chOff x="795219" y="3968029"/>
            <a:chExt cx="2256587" cy="18018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309B68-6280-4B3A-3606-1ABC09353267}"/>
                </a:ext>
              </a:extLst>
            </p:cNvPr>
            <p:cNvSpPr txBox="1"/>
            <p:nvPr/>
          </p:nvSpPr>
          <p:spPr>
            <a:xfrm>
              <a:off x="991163" y="4163973"/>
              <a:ext cx="2060643" cy="1605915"/>
            </a:xfrm>
            <a:prstGeom prst="round2DiagRect">
              <a:avLst>
                <a:gd name="adj1" fmla="val 0"/>
                <a:gd name="adj2" fmla="val 14433"/>
              </a:avLst>
            </a:prstGeom>
            <a:solidFill>
              <a:schemeClr val="bg1">
                <a:lumMod val="95000"/>
                <a:alpha val="67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Data is copied from the host memory to the device memory via PCIe Bus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008DAD-68EB-D1F4-122B-1580CF44EDE6}"/>
                </a:ext>
              </a:extLst>
            </p:cNvPr>
            <p:cNvSpPr/>
            <p:nvPr/>
          </p:nvSpPr>
          <p:spPr>
            <a:xfrm>
              <a:off x="795219" y="3968029"/>
              <a:ext cx="391888" cy="3918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A94553-A465-8D0F-F1F2-B71AB47A1F7D}"/>
              </a:ext>
            </a:extLst>
          </p:cNvPr>
          <p:cNvGrpSpPr/>
          <p:nvPr/>
        </p:nvGrpSpPr>
        <p:grpSpPr>
          <a:xfrm>
            <a:off x="9139102" y="2806006"/>
            <a:ext cx="2358988" cy="1500750"/>
            <a:chOff x="8918612" y="2647268"/>
            <a:chExt cx="2358988" cy="15007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12C99-93A2-426A-61CC-5C2205B611FD}"/>
                </a:ext>
              </a:extLst>
            </p:cNvPr>
            <p:cNvSpPr txBox="1"/>
            <p:nvPr/>
          </p:nvSpPr>
          <p:spPr>
            <a:xfrm>
              <a:off x="9114556" y="2843212"/>
              <a:ext cx="2163044" cy="1304806"/>
            </a:xfrm>
            <a:prstGeom prst="round2DiagRect">
              <a:avLst>
                <a:gd name="adj1" fmla="val 0"/>
                <a:gd name="adj2" fmla="val 14433"/>
              </a:avLst>
            </a:prstGeom>
            <a:solidFill>
              <a:schemeClr val="bg1">
                <a:lumMod val="95000"/>
                <a:alpha val="67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kernel is executed by multiple threads concurrently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9F73F23-AE83-2926-7E57-04F699BE9D18}"/>
                </a:ext>
              </a:extLst>
            </p:cNvPr>
            <p:cNvSpPr/>
            <p:nvPr/>
          </p:nvSpPr>
          <p:spPr>
            <a:xfrm>
              <a:off x="8918612" y="2647268"/>
              <a:ext cx="391888" cy="3918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B84B6A4-4C77-BCA3-B093-EA5285A8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45" y="2760187"/>
            <a:ext cx="2580294" cy="2478582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D598FFE-D7EA-74F9-7BAC-15F68D9CD586}"/>
              </a:ext>
            </a:extLst>
          </p:cNvPr>
          <p:cNvCxnSpPr>
            <a:cxnSpLocks/>
          </p:cNvCxnSpPr>
          <p:nvPr/>
        </p:nvCxnSpPr>
        <p:spPr>
          <a:xfrm>
            <a:off x="3149729" y="3786420"/>
            <a:ext cx="3004216" cy="1192668"/>
          </a:xfrm>
          <a:prstGeom prst="bentConnector3">
            <a:avLst>
              <a:gd name="adj1" fmla="val 59498"/>
            </a:avLst>
          </a:prstGeom>
          <a:ln w="57150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D04209-E74C-178C-52AC-8F351824068C}"/>
              </a:ext>
            </a:extLst>
          </p:cNvPr>
          <p:cNvSpPr txBox="1"/>
          <p:nvPr/>
        </p:nvSpPr>
        <p:spPr>
          <a:xfrm>
            <a:off x="5142694" y="4609756"/>
            <a:ext cx="72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PCIe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A8969A-72AF-7BB6-AAED-96C102243D72}"/>
              </a:ext>
            </a:extLst>
          </p:cNvPr>
          <p:cNvGrpSpPr/>
          <p:nvPr/>
        </p:nvGrpSpPr>
        <p:grpSpPr>
          <a:xfrm>
            <a:off x="9139102" y="1443075"/>
            <a:ext cx="2358988" cy="1199641"/>
            <a:chOff x="8918612" y="1306890"/>
            <a:chExt cx="2358988" cy="11996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4B81E1-869A-CF69-8673-57E4F0681E74}"/>
                </a:ext>
              </a:extLst>
            </p:cNvPr>
            <p:cNvSpPr txBox="1"/>
            <p:nvPr/>
          </p:nvSpPr>
          <p:spPr>
            <a:xfrm>
              <a:off x="9114556" y="1502834"/>
              <a:ext cx="2163044" cy="1003697"/>
            </a:xfrm>
            <a:prstGeom prst="round2DiagRect">
              <a:avLst>
                <a:gd name="adj1" fmla="val 0"/>
                <a:gd name="adj2" fmla="val 14433"/>
              </a:avLst>
            </a:prstGeom>
            <a:solidFill>
              <a:schemeClr val="bg1">
                <a:lumMod val="95000"/>
                <a:alpha val="67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Host launches kernel on the device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39C2A44-EA9D-ABA2-8485-366BAD4BC0A8}"/>
                </a:ext>
              </a:extLst>
            </p:cNvPr>
            <p:cNvSpPr/>
            <p:nvPr/>
          </p:nvSpPr>
          <p:spPr>
            <a:xfrm>
              <a:off x="8918612" y="1306890"/>
              <a:ext cx="391888" cy="3918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0C8B17-4324-F7A1-5D00-D29699A27856}"/>
              </a:ext>
            </a:extLst>
          </p:cNvPr>
          <p:cNvGrpSpPr/>
          <p:nvPr/>
        </p:nvGrpSpPr>
        <p:grpSpPr>
          <a:xfrm>
            <a:off x="9139102" y="4470045"/>
            <a:ext cx="2358988" cy="2102968"/>
            <a:chOff x="8918612" y="4413486"/>
            <a:chExt cx="2358988" cy="210296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0FFC14-C5D9-C569-F79A-4827E8ECBBED}"/>
                </a:ext>
              </a:extLst>
            </p:cNvPr>
            <p:cNvSpPr txBox="1"/>
            <p:nvPr/>
          </p:nvSpPr>
          <p:spPr>
            <a:xfrm>
              <a:off x="9114556" y="4609430"/>
              <a:ext cx="2163044" cy="1907024"/>
            </a:xfrm>
            <a:prstGeom prst="round2DiagRect">
              <a:avLst>
                <a:gd name="adj1" fmla="val 0"/>
                <a:gd name="adj2" fmla="val 14433"/>
              </a:avLst>
            </a:prstGeom>
            <a:solidFill>
              <a:schemeClr val="bg1">
                <a:lumMod val="95000"/>
                <a:alpha val="67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data within the device is accessed by threads through memory hierarchy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7F0CA8-17FC-173C-473E-500F30365D42}"/>
                </a:ext>
              </a:extLst>
            </p:cNvPr>
            <p:cNvSpPr/>
            <p:nvPr/>
          </p:nvSpPr>
          <p:spPr>
            <a:xfrm>
              <a:off x="8918612" y="4413486"/>
              <a:ext cx="391888" cy="3918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ECDB68-DF61-BD87-0B60-B2653EA4D190}"/>
              </a:ext>
            </a:extLst>
          </p:cNvPr>
          <p:cNvGrpSpPr/>
          <p:nvPr/>
        </p:nvGrpSpPr>
        <p:grpSpPr>
          <a:xfrm>
            <a:off x="1897951" y="4168936"/>
            <a:ext cx="2358988" cy="2404077"/>
            <a:chOff x="8918612" y="4413486"/>
            <a:chExt cx="2358988" cy="24040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BBA4B5-D05F-59AA-123C-20C1AF3B58F5}"/>
                </a:ext>
              </a:extLst>
            </p:cNvPr>
            <p:cNvSpPr txBox="1"/>
            <p:nvPr/>
          </p:nvSpPr>
          <p:spPr>
            <a:xfrm>
              <a:off x="9114556" y="4609430"/>
              <a:ext cx="2163044" cy="2208133"/>
            </a:xfrm>
            <a:prstGeom prst="round2DiagRect">
              <a:avLst>
                <a:gd name="adj1" fmla="val 0"/>
                <a:gd name="adj2" fmla="val 14433"/>
              </a:avLst>
            </a:prstGeom>
            <a:solidFill>
              <a:schemeClr val="bg1">
                <a:lumMod val="95000"/>
                <a:alpha val="67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results are moved back to the device memory and are transferred back to the host via PCIe bus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594582-FCF6-D36D-2E26-EA1B09503596}"/>
                </a:ext>
              </a:extLst>
            </p:cNvPr>
            <p:cNvSpPr/>
            <p:nvPr/>
          </p:nvSpPr>
          <p:spPr>
            <a:xfrm>
              <a:off x="8918612" y="4413486"/>
              <a:ext cx="391888" cy="3918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D5FF9A5-C93D-66C6-0A56-5BFD87D8BABC}"/>
              </a:ext>
            </a:extLst>
          </p:cNvPr>
          <p:cNvSpPr txBox="1"/>
          <p:nvPr/>
        </p:nvSpPr>
        <p:spPr>
          <a:xfrm>
            <a:off x="6605081" y="3556024"/>
            <a:ext cx="1678022" cy="51077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(Device)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DB5801-A8FA-8836-FE86-29FC99951143}"/>
              </a:ext>
            </a:extLst>
          </p:cNvPr>
          <p:cNvSpPr txBox="1"/>
          <p:nvPr/>
        </p:nvSpPr>
        <p:spPr>
          <a:xfrm>
            <a:off x="1323567" y="2711884"/>
            <a:ext cx="1678022" cy="51077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(Host)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2">
      <a:majorFont>
        <a:latin typeface="Exo 2"/>
        <a:ea typeface=""/>
        <a:cs typeface=""/>
      </a:majorFont>
      <a:minorFont>
        <a:latin typeface="Exo 2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7734</TotalTime>
  <Words>1751</Words>
  <Application>Microsoft Office PowerPoint</Application>
  <PresentationFormat>Widescreen</PresentationFormat>
  <Paragraphs>348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Aptos</vt:lpstr>
      <vt:lpstr>Arial</vt:lpstr>
      <vt:lpstr>Cambria Math</vt:lpstr>
      <vt:lpstr>Cascadia Mono SemiBold</vt:lpstr>
      <vt:lpstr>Exo 2</vt:lpstr>
      <vt:lpstr>Google Sans</vt:lpstr>
      <vt:lpstr>Wingdings</vt:lpstr>
      <vt:lpstr>Office Theme</vt:lpstr>
      <vt:lpstr>PowerPoint Presentation</vt:lpstr>
      <vt:lpstr>Architecture Differences</vt:lpstr>
      <vt:lpstr>Grace Blackwell (GB200)</vt:lpstr>
      <vt:lpstr>CPU vs GPU: fundamental difference #1</vt:lpstr>
      <vt:lpstr>CPU vs GPU: fundamental difference #2</vt:lpstr>
      <vt:lpstr>GPU Architecture Summary</vt:lpstr>
      <vt:lpstr>Intro to GPU Programming (CUDA)</vt:lpstr>
      <vt:lpstr>Intro to GPU Programming (CUDA)</vt:lpstr>
      <vt:lpstr>GPU Programming Dataflow</vt:lpstr>
      <vt:lpstr>GPU Threading Model</vt:lpstr>
      <vt:lpstr>GPU S/W Abstraction</vt:lpstr>
      <vt:lpstr>Grid and Block Dimensions</vt:lpstr>
      <vt:lpstr>PowerPoint Presentation</vt:lpstr>
      <vt:lpstr>GPU Memory Hierarchy</vt:lpstr>
      <vt:lpstr>CUDA Example #1: Filling a Vector</vt:lpstr>
      <vt:lpstr>CUDA Example #1: Filling a Vector</vt:lpstr>
      <vt:lpstr>CUDA Example #1: Filling a Vector</vt:lpstr>
      <vt:lpstr>CUDA Example #1: Filling a Vector</vt:lpstr>
      <vt:lpstr>CUDA Example #1: Filling a Vector</vt:lpstr>
      <vt:lpstr>CUDA Example #1: Filling a Vector</vt:lpstr>
      <vt:lpstr>CUDA Example #1: Filling a Vector</vt:lpstr>
      <vt:lpstr>CUDA Example #1: Filling a Vector</vt:lpstr>
      <vt:lpstr>CUDA Example #1: Filling a Vector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OCCA Example #1: Filling a Vector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463</cp:revision>
  <dcterms:created xsi:type="dcterms:W3CDTF">2024-10-14T23:24:13Z</dcterms:created>
  <dcterms:modified xsi:type="dcterms:W3CDTF">2025-03-18T00:56:11Z</dcterms:modified>
</cp:coreProperties>
</file>